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9" r:id="rId2"/>
    <p:sldId id="308" r:id="rId3"/>
    <p:sldId id="307" r:id="rId4"/>
    <p:sldId id="313" r:id="rId5"/>
    <p:sldId id="303" r:id="rId6"/>
    <p:sldId id="471" r:id="rId7"/>
    <p:sldId id="472" r:id="rId8"/>
    <p:sldId id="513" r:id="rId9"/>
    <p:sldId id="441" r:id="rId10"/>
    <p:sldId id="514" r:id="rId11"/>
    <p:sldId id="505" r:id="rId12"/>
    <p:sldId id="515" r:id="rId13"/>
    <p:sldId id="290" r:id="rId14"/>
    <p:sldId id="516" r:id="rId15"/>
    <p:sldId id="464" r:id="rId16"/>
    <p:sldId id="517" r:id="rId17"/>
    <p:sldId id="431" r:id="rId18"/>
    <p:sldId id="432" r:id="rId19"/>
    <p:sldId id="467" r:id="rId20"/>
    <p:sldId id="493" r:id="rId21"/>
    <p:sldId id="520" r:id="rId22"/>
    <p:sldId id="51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87F0C6-28EF-4319-9547-85ED832864AF}" v="2" dt="2025-05-22T18:34:05.641"/>
    <p1510:client id="{EFD5C9AE-C044-42D2-9F10-805E10178E15}" v="119" dt="2025-05-22T18:27:29.0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605" autoAdjust="0"/>
  </p:normalViewPr>
  <p:slideViewPr>
    <p:cSldViewPr snapToGrid="0">
      <p:cViewPr varScale="1">
        <p:scale>
          <a:sx n="50" d="100"/>
          <a:sy n="50" d="100"/>
        </p:scale>
        <p:origin x="780" y="36"/>
      </p:cViewPr>
      <p:guideLst/>
    </p:cSldViewPr>
  </p:slideViewPr>
  <p:notesTextViewPr>
    <p:cViewPr>
      <p:scale>
        <a:sx n="3" d="2"/>
        <a:sy n="3" d="2"/>
      </p:scale>
      <p:origin x="0" y="0"/>
    </p:cViewPr>
  </p:notesTextViewPr>
  <p:sorterViewPr>
    <p:cViewPr>
      <p:scale>
        <a:sx n="140" d="100"/>
        <a:sy n="140" d="100"/>
      </p:scale>
      <p:origin x="0" y="-153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wman, Stanford W" userId="25c37fdf-89fe-4758-87a0-9026c9d32201" providerId="ADAL" clId="{D787F0C6-28EF-4319-9547-85ED832864AF}"/>
    <pc:docChg chg="undo custSel modSld">
      <pc:chgData name="Bowman, Stanford W" userId="25c37fdf-89fe-4758-87a0-9026c9d32201" providerId="ADAL" clId="{D787F0C6-28EF-4319-9547-85ED832864AF}" dt="2025-05-22T18:36:27.285" v="25" actId="313"/>
      <pc:docMkLst>
        <pc:docMk/>
      </pc:docMkLst>
      <pc:sldChg chg="modSp mod">
        <pc:chgData name="Bowman, Stanford W" userId="25c37fdf-89fe-4758-87a0-9026c9d32201" providerId="ADAL" clId="{D787F0C6-28EF-4319-9547-85ED832864AF}" dt="2025-05-22T18:32:37.991" v="5" actId="121"/>
        <pc:sldMkLst>
          <pc:docMk/>
          <pc:sldMk cId="1224325169" sldId="269"/>
        </pc:sldMkLst>
        <pc:spChg chg="mod">
          <ac:chgData name="Bowman, Stanford W" userId="25c37fdf-89fe-4758-87a0-9026c9d32201" providerId="ADAL" clId="{D787F0C6-28EF-4319-9547-85ED832864AF}" dt="2025-05-22T18:32:37.991" v="5" actId="121"/>
          <ac:spMkLst>
            <pc:docMk/>
            <pc:sldMk cId="1224325169" sldId="269"/>
            <ac:spMk id="3" creationId="{BD819F24-11D8-4D4D-82E9-F811469BA3E5}"/>
          </ac:spMkLst>
        </pc:spChg>
      </pc:sldChg>
      <pc:sldChg chg="modSp mod modNotesTx">
        <pc:chgData name="Bowman, Stanford W" userId="25c37fdf-89fe-4758-87a0-9026c9d32201" providerId="ADAL" clId="{D787F0C6-28EF-4319-9547-85ED832864AF}" dt="2025-05-22T18:36:27.285" v="25" actId="313"/>
        <pc:sldMkLst>
          <pc:docMk/>
          <pc:sldMk cId="302755266" sldId="290"/>
        </pc:sldMkLst>
        <pc:spChg chg="mod">
          <ac:chgData name="Bowman, Stanford W" userId="25c37fdf-89fe-4758-87a0-9026c9d32201" providerId="ADAL" clId="{D787F0C6-28EF-4319-9547-85ED832864AF}" dt="2025-05-22T18:36:27.285" v="25" actId="313"/>
          <ac:spMkLst>
            <pc:docMk/>
            <pc:sldMk cId="302755266" sldId="290"/>
            <ac:spMk id="3" creationId="{BD90AFB3-CDB8-ABB3-27B0-DD2B8D724A92}"/>
          </ac:spMkLst>
        </pc:spChg>
        <pc:spChg chg="mod">
          <ac:chgData name="Bowman, Stanford W" userId="25c37fdf-89fe-4758-87a0-9026c9d32201" providerId="ADAL" clId="{D787F0C6-28EF-4319-9547-85ED832864AF}" dt="2025-05-22T18:33:44.902" v="12"/>
          <ac:spMkLst>
            <pc:docMk/>
            <pc:sldMk cId="302755266" sldId="290"/>
            <ac:spMk id="4" creationId="{6B23B896-0450-1478-E8C2-3F855299224E}"/>
          </ac:spMkLst>
        </pc:spChg>
      </pc:sldChg>
      <pc:sldChg chg="modSp mod modNotesTx">
        <pc:chgData name="Bowman, Stanford W" userId="25c37fdf-89fe-4758-87a0-9026c9d32201" providerId="ADAL" clId="{D787F0C6-28EF-4319-9547-85ED832864AF}" dt="2025-05-22T18:36:26.157" v="24" actId="313"/>
        <pc:sldMkLst>
          <pc:docMk/>
          <pc:sldMk cId="1613598062" sldId="307"/>
        </pc:sldMkLst>
        <pc:spChg chg="mod">
          <ac:chgData name="Bowman, Stanford W" userId="25c37fdf-89fe-4758-87a0-9026c9d32201" providerId="ADAL" clId="{D787F0C6-28EF-4319-9547-85ED832864AF}" dt="2025-05-22T18:36:24.567" v="22" actId="313"/>
          <ac:spMkLst>
            <pc:docMk/>
            <pc:sldMk cId="1613598062" sldId="307"/>
            <ac:spMk id="2" creationId="{E3DF4BE7-C2DE-59B3-3A97-967FFE86C332}"/>
          </ac:spMkLst>
        </pc:spChg>
        <pc:spChg chg="mod">
          <ac:chgData name="Bowman, Stanford W" userId="25c37fdf-89fe-4758-87a0-9026c9d32201" providerId="ADAL" clId="{D787F0C6-28EF-4319-9547-85ED832864AF}" dt="2025-05-22T18:33:16.166" v="11" actId="14100"/>
          <ac:spMkLst>
            <pc:docMk/>
            <pc:sldMk cId="1613598062" sldId="307"/>
            <ac:spMk id="11" creationId="{4C482057-5E68-4F5C-A743-EEEFF37166C5}"/>
          </ac:spMkLst>
        </pc:spChg>
      </pc:sldChg>
      <pc:sldChg chg="modSp mod">
        <pc:chgData name="Bowman, Stanford W" userId="25c37fdf-89fe-4758-87a0-9026c9d32201" providerId="ADAL" clId="{D787F0C6-28EF-4319-9547-85ED832864AF}" dt="2025-05-22T18:36:22.784" v="20" actId="313"/>
        <pc:sldMkLst>
          <pc:docMk/>
          <pc:sldMk cId="413847135" sldId="516"/>
        </pc:sldMkLst>
        <pc:spChg chg="mod">
          <ac:chgData name="Bowman, Stanford W" userId="25c37fdf-89fe-4758-87a0-9026c9d32201" providerId="ADAL" clId="{D787F0C6-28EF-4319-9547-85ED832864AF}" dt="2025-05-22T18:36:22.784" v="20" actId="313"/>
          <ac:spMkLst>
            <pc:docMk/>
            <pc:sldMk cId="413847135" sldId="516"/>
            <ac:spMk id="3" creationId="{8784EF6E-E8C7-D2E1-5E7B-F5E2BD4D0C31}"/>
          </ac:spMkLst>
        </pc:spChg>
        <pc:spChg chg="mod">
          <ac:chgData name="Bowman, Stanford W" userId="25c37fdf-89fe-4758-87a0-9026c9d32201" providerId="ADAL" clId="{D787F0C6-28EF-4319-9547-85ED832864AF}" dt="2025-05-22T18:34:22.238" v="19" actId="20577"/>
          <ac:spMkLst>
            <pc:docMk/>
            <pc:sldMk cId="413847135" sldId="516"/>
            <ac:spMk id="4" creationId="{49A76FB4-901F-00A2-E35B-5E49B95EBD8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gradFill rotWithShape="0">
          <a:gsLst>
            <a:gs pos="0">
              <a:schemeClr val="accent6">
                <a:lumMod val="20000"/>
                <a:lumOff val="80000"/>
              </a:schemeClr>
            </a:gs>
            <a:gs pos="60000">
              <a:schemeClr val="accent6">
                <a:lumMod val="60000"/>
                <a:lumOff val="40000"/>
              </a:schemeClr>
            </a:gs>
            <a:gs pos="81000">
              <a:schemeClr val="accent6">
                <a:lumMod val="60000"/>
                <a:lumOff val="40000"/>
              </a:schemeClr>
            </a:gs>
            <a:gs pos="100000">
              <a:schemeClr val="accent6">
                <a:lumMod val="50000"/>
              </a:schemeClr>
            </a:gs>
          </a:gsLst>
          <a:lin ang="5400000" scaled="1"/>
        </a:gradFill>
      </dgm:spPr>
      <dgm:t>
        <a:bodyPr/>
        <a:lstStyle/>
        <a:p>
          <a:r>
            <a:rPr lang="en-US" sz="2000" b="1" cap="small" baseline="0" dirty="0">
              <a:solidFill>
                <a:srgbClr val="7030A0"/>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offering—</a:t>
          </a:r>
          <a:endParaRPr lang="en-US" sz="2000" b="1" cap="small" baseline="0" dirty="0">
            <a:solidFill>
              <a:srgbClr val="7030A0"/>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47D7408C-DF11-4A5B-8E76-A8CE7F33CC6C}">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p>
      </dgm:t>
    </dgm:pt>
    <dgm:pt modelId="{2A5E67EE-6E27-4643-803F-490FCAE5300C}" type="parTrans" cxnId="{F55E5419-1BF8-4D12-895C-20F9A8F34AA3}">
      <dgm:prSet/>
      <dgm:spPr/>
      <dgm:t>
        <a:bodyPr/>
        <a:lstStyle/>
        <a:p>
          <a:endParaRPr lang="en-US"/>
        </a:p>
      </dgm:t>
    </dgm:pt>
    <dgm:pt modelId="{AB598D1B-3F16-4673-B624-81B340A5E437}" type="sibTrans" cxnId="{F55E5419-1BF8-4D12-895C-20F9A8F34AA3}">
      <dgm:prSet/>
      <dgm:spPr/>
      <dgm:t>
        <a:bodyPr/>
        <a:lstStyle/>
        <a:p>
          <a:endParaRPr lang="en-US"/>
        </a:p>
      </dgm:t>
    </dgm:pt>
    <dgm:pt modelId="{10D49889-DD3A-408F-99D4-A5C163C6D60F}">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2000" b="1" i="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Listen to God, love your brother, do the right thing. </a:t>
          </a:r>
          <a:endPar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dgm:t>
    </dgm:pt>
    <dgm:pt modelId="{7329D919-1887-494F-B7F1-85E510B5F853}" type="parTrans" cxnId="{5D7A489B-8A48-4C2E-89AF-8D37D8D30712}">
      <dgm:prSet/>
      <dgm:spPr/>
      <dgm:t>
        <a:bodyPr/>
        <a:lstStyle/>
        <a:p>
          <a:endParaRPr lang="en-US"/>
        </a:p>
      </dgm:t>
    </dgm:pt>
    <dgm:pt modelId="{0597EA2D-4A21-4155-8A59-6A93110827D3}" type="sibTrans" cxnId="{5D7A489B-8A48-4C2E-89AF-8D37D8D30712}">
      <dgm:prSet/>
      <dgm:spPr/>
      <dgm:t>
        <a:bodyPr/>
        <a:lstStyle/>
        <a:p>
          <a:endParaRPr lang="en-US"/>
        </a:p>
      </dgm:t>
    </dgm:pt>
    <dgm:pt modelId="{0A10E12D-56BB-4C06-AE6B-CD6A2E5C5620}">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p>
      </dgm:t>
    </dgm:pt>
    <dgm:pt modelId="{52F00298-26FF-4F92-8670-A85E3CD5E240}" type="parTrans" cxnId="{749AC005-55DC-4EDC-AFA2-9DBB9FE51401}">
      <dgm:prSet/>
      <dgm:spPr/>
      <dgm:t>
        <a:bodyPr/>
        <a:lstStyle/>
        <a:p>
          <a:endParaRPr lang="en-US"/>
        </a:p>
      </dgm:t>
    </dgm:pt>
    <dgm:pt modelId="{18D3778D-00BC-4E85-9E0B-0BBF217835A5}" type="sibTrans" cxnId="{749AC005-55DC-4EDC-AFA2-9DBB9FE51401}">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8161" custLinFactY="-15157" custLinFactNeighborY="-100000">
        <dgm:presLayoutVars>
          <dgm:chMax val="0"/>
          <dgm:bulletEnabled val="1"/>
        </dgm:presLayoutVars>
      </dgm:prSet>
      <dgm:spPr/>
    </dgm:pt>
    <dgm:pt modelId="{4B2F65EE-2541-445F-899B-F6E3D7B4493A}" type="pres">
      <dgm:prSet presAssocID="{5334A4D0-6DC3-4364-90BD-434E92B06E84}" presName="childText" presStyleLbl="revTx" presStyleIdx="0" presStyleCnt="1" custLinFactNeighborY="-23016">
        <dgm:presLayoutVars>
          <dgm:bulletEnabled val="1"/>
        </dgm:presLayoutVars>
      </dgm:prSet>
      <dgm:spPr/>
    </dgm:pt>
  </dgm:ptLst>
  <dgm:cxnLst>
    <dgm:cxn modelId="{749AC005-55DC-4EDC-AFA2-9DBB9FE51401}" srcId="{5334A4D0-6DC3-4364-90BD-434E92B06E84}" destId="{0A10E12D-56BB-4C06-AE6B-CD6A2E5C5620}" srcOrd="2" destOrd="0" parTransId="{52F00298-26FF-4F92-8670-A85E3CD5E240}" sibTransId="{18D3778D-00BC-4E85-9E0B-0BBF217835A5}"/>
    <dgm:cxn modelId="{F6BC3414-12FD-4B67-BAC7-E05E6B7960C9}" type="presOf" srcId="{0A10E12D-56BB-4C06-AE6B-CD6A2E5C5620}" destId="{4B2F65EE-2541-445F-899B-F6E3D7B4493A}" srcOrd="0" destOrd="2" presId="urn:microsoft.com/office/officeart/2005/8/layout/vList2"/>
    <dgm:cxn modelId="{F55E5419-1BF8-4D12-895C-20F9A8F34AA3}" srcId="{5334A4D0-6DC3-4364-90BD-434E92B06E84}" destId="{47D7408C-DF11-4A5B-8E76-A8CE7F33CC6C}" srcOrd="0" destOrd="0" parTransId="{2A5E67EE-6E27-4643-803F-490FCAE5300C}" sibTransId="{AB598D1B-3F16-4673-B624-81B340A5E437}"/>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E75B798C-E461-463A-93F5-D49B2F4452D8}" type="presOf" srcId="{47D7408C-DF11-4A5B-8E76-A8CE7F33CC6C}" destId="{4B2F65EE-2541-445F-899B-F6E3D7B4493A}" srcOrd="0" destOrd="0" presId="urn:microsoft.com/office/officeart/2005/8/layout/vList2"/>
    <dgm:cxn modelId="{5D7A489B-8A48-4C2E-89AF-8D37D8D30712}" srcId="{5334A4D0-6DC3-4364-90BD-434E92B06E84}" destId="{10D49889-DD3A-408F-99D4-A5C163C6D60F}" srcOrd="1" destOrd="0" parTransId="{7329D919-1887-494F-B7F1-85E510B5F853}" sibTransId="{0597EA2D-4A21-4155-8A59-6A93110827D3}"/>
    <dgm:cxn modelId="{14A954E2-DF42-42CE-9C54-C4722953C42C}" type="presOf" srcId="{10D49889-DD3A-408F-99D4-A5C163C6D60F}" destId="{4B2F65EE-2541-445F-899B-F6E3D7B4493A}" srcOrd="0" destOrd="1" presId="urn:microsoft.com/office/officeart/2005/8/layout/vList2"/>
    <dgm:cxn modelId="{1379CD52-00BF-4A1F-A8FB-35BB2045DBFF}" type="presParOf" srcId="{2CAA70E5-F744-4680-8103-416F359E6392}" destId="{B2785CD1-C157-4E1D-89E2-08E093D8A5BE}" srcOrd="0" destOrd="0" presId="urn:microsoft.com/office/officeart/2005/8/layout/vList2"/>
    <dgm:cxn modelId="{B914DA08-D1CC-4AB6-9BE1-2E3AF1F74030}" type="presParOf" srcId="{2CAA70E5-F744-4680-8103-416F359E6392}" destId="{4B2F65EE-2541-445F-899B-F6E3D7B4493A}"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gradFill rotWithShape="0">
          <a:gsLst>
            <a:gs pos="0">
              <a:schemeClr val="accent6">
                <a:lumMod val="20000"/>
                <a:lumOff val="80000"/>
              </a:schemeClr>
            </a:gs>
            <a:gs pos="53000">
              <a:schemeClr val="accent6">
                <a:lumMod val="60000"/>
                <a:lumOff val="40000"/>
              </a:schemeClr>
            </a:gs>
            <a:gs pos="79000">
              <a:schemeClr val="accent6">
                <a:lumMod val="40000"/>
                <a:lumOff val="60000"/>
              </a:schemeClr>
            </a:gs>
            <a:gs pos="100000">
              <a:schemeClr val="accent6">
                <a:lumMod val="50000"/>
              </a:schemeClr>
            </a:gs>
          </a:gsLst>
          <a:lin ang="5400000" scaled="1"/>
        </a:gradFill>
      </dgm:spPr>
      <dgm:t>
        <a:bodyPr/>
        <a:lstStyle/>
        <a:p>
          <a:r>
            <a:rPr lang="en-US" sz="2000" b="1" cap="small" baseline="0" dirty="0">
              <a:solidFill>
                <a:srgbClr val="7030A0"/>
              </a:solidFill>
              <a:latin typeface="Gotham Medium" panose="02000604030000020004"/>
            </a:rPr>
            <a:t>Cain’s deception—</a:t>
          </a:r>
          <a:endParaRPr lang="en-US" sz="2000" b="1" cap="small" baseline="0" dirty="0">
            <a:solidFill>
              <a:srgbClr val="7030A0"/>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2A247BD3-D805-4FBB-8F49-F88861D735C5}">
      <dgm:prSet custT="1"/>
      <dgm:spPr/>
      <dgm:t>
        <a:bodyPr/>
        <a:lstStyle/>
        <a:p>
          <a:pPr indent="0">
            <a:buNone/>
          </a:pPr>
          <a:r>
            <a:rPr lang="en-US" sz="2000" b="1" dirty="0">
              <a:solidFill>
                <a:schemeClr val="bg1"/>
              </a:solidFill>
              <a:effectLst>
                <a:outerShdw blurRad="38100" dist="38100" dir="2700000" algn="tl">
                  <a:srgbClr val="000000">
                    <a:alpha val="43137"/>
                  </a:srgbClr>
                </a:outerShdw>
              </a:effectLst>
              <a:latin typeface="Gotham Medium" panose="02000604030000020004"/>
            </a:rPr>
            <a:t>God questioned Cain about the murder, and He opened the door for repentance. Once again, He offered Cain an opportunity to do what was right—to request forgiveness for his sins. Instead, Cain feigned ignorance, as if he could fool God. So God spelled out the consequences of Cain’s crime. When Cain farmed, nothing would grow. He’d be a vagabond, wandering around from place to place. Even still, Cain had the nerve to complain about God’s penalty. So God showed mercy again and put some kind of identifying mark to protect him from being harmed or killed. </a:t>
          </a:r>
        </a:p>
      </dgm:t>
    </dgm:pt>
    <dgm:pt modelId="{EF758967-D5E5-44A6-B8B2-F3833CBA102A}" type="parTrans" cxnId="{52CD046A-1A96-4F39-B4A8-7E2843E39328}">
      <dgm:prSet/>
      <dgm:spPr/>
      <dgm:t>
        <a:bodyPr/>
        <a:lstStyle/>
        <a:p>
          <a:endParaRPr lang="en-US"/>
        </a:p>
      </dgm:t>
    </dgm:pt>
    <dgm:pt modelId="{6FE32C8B-7D44-436E-8CA0-407A2F922237}" type="sibTrans" cxnId="{52CD046A-1A96-4F39-B4A8-7E2843E39328}">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27268" custLinFactNeighborX="0" custLinFactNeighborY="-30433">
        <dgm:presLayoutVars>
          <dgm:chMax val="0"/>
          <dgm:bulletEnabled val="1"/>
        </dgm:presLayoutVars>
      </dgm:prSet>
      <dgm:spPr/>
    </dgm:pt>
    <dgm:pt modelId="{F87BF6F7-40F6-4BD1-89A9-D13A4310DD7D}" type="pres">
      <dgm:prSet presAssocID="{5334A4D0-6DC3-4364-90BD-434E92B06E84}" presName="childText" presStyleLbl="revTx" presStyleIdx="0" presStyleCnt="1" custLinFactNeighborY="-24132">
        <dgm:presLayoutVars>
          <dgm:bulletEnabled val="1"/>
        </dgm:presLayoutVars>
      </dgm:prSet>
      <dgm:spPr/>
    </dgm:pt>
  </dgm:ptLst>
  <dgm:cxnLst>
    <dgm:cxn modelId="{19A19243-A6A3-44FD-9FBF-8CCEA5BDFAAF}" type="presOf" srcId="{5334A4D0-6DC3-4364-90BD-434E92B06E84}" destId="{B2785CD1-C157-4E1D-89E2-08E093D8A5BE}" srcOrd="0" destOrd="0" presId="urn:microsoft.com/office/officeart/2005/8/layout/vList2"/>
    <dgm:cxn modelId="{52CD046A-1A96-4F39-B4A8-7E2843E39328}" srcId="{5334A4D0-6DC3-4364-90BD-434E92B06E84}" destId="{2A247BD3-D805-4FBB-8F49-F88861D735C5}" srcOrd="0" destOrd="0" parTransId="{EF758967-D5E5-44A6-B8B2-F3833CBA102A}" sibTransId="{6FE32C8B-7D44-436E-8CA0-407A2F922237}"/>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5D6B00FE-1395-4609-9ABB-E547120BB644}" type="presOf" srcId="{2A247BD3-D805-4FBB-8F49-F88861D735C5}" destId="{F87BF6F7-40F6-4BD1-89A9-D13A4310DD7D}" srcOrd="0" destOrd="0" presId="urn:microsoft.com/office/officeart/2005/8/layout/vList2"/>
    <dgm:cxn modelId="{1379CD52-00BF-4A1F-A8FB-35BB2045DBFF}" type="presParOf" srcId="{2CAA70E5-F744-4680-8103-416F359E6392}" destId="{B2785CD1-C157-4E1D-89E2-08E093D8A5BE}" srcOrd="0" destOrd="0" presId="urn:microsoft.com/office/officeart/2005/8/layout/vList2"/>
    <dgm:cxn modelId="{2CFFE505-DF29-4E72-B7D2-784EC97CC3D0}" type="presParOf" srcId="{2CAA70E5-F744-4680-8103-416F359E6392}" destId="{F87BF6F7-40F6-4BD1-89A9-D13A4310DD7D}"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10068240" cy="478853"/>
        </a:xfrm>
        <a:prstGeom prst="roundRect">
          <a:avLst/>
        </a:prstGeom>
        <a:gradFill rotWithShape="0">
          <a:gsLst>
            <a:gs pos="0">
              <a:schemeClr val="accent6">
                <a:lumMod val="20000"/>
                <a:lumOff val="80000"/>
              </a:schemeClr>
            </a:gs>
            <a:gs pos="60000">
              <a:schemeClr val="accent6">
                <a:lumMod val="60000"/>
                <a:lumOff val="40000"/>
              </a:schemeClr>
            </a:gs>
            <a:gs pos="81000">
              <a:schemeClr val="accent6">
                <a:lumMod val="60000"/>
                <a:lumOff val="40000"/>
              </a:schemeClr>
            </a:gs>
            <a:gs pos="100000">
              <a:schemeClr val="accent6">
                <a:lumMod val="50000"/>
              </a:schemeClr>
            </a:gs>
          </a:gsLst>
          <a:lin ang="5400000" scaled="1"/>
        </a:gra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offering—</a:t>
          </a:r>
          <a:endPar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ndParaRPr>
        </a:p>
      </dsp:txBody>
      <dsp:txXfrm>
        <a:off x="23376" y="23376"/>
        <a:ext cx="10021488" cy="432101"/>
      </dsp:txXfrm>
    </dsp:sp>
    <dsp:sp modelId="{4B2F65EE-2541-445F-899B-F6E3D7B4493A}">
      <dsp:nvSpPr>
        <dsp:cNvPr id="0" name=""/>
        <dsp:cNvSpPr/>
      </dsp:nvSpPr>
      <dsp:spPr>
        <a:xfrm>
          <a:off x="0" y="460100"/>
          <a:ext cx="10068240" cy="2691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6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p>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2000" b="1" i="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Listen to God, love your brother, do the right thing. </a:t>
          </a:r>
          <a:endPar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p>
      </dsp:txBody>
      <dsp:txXfrm>
        <a:off x="0" y="460100"/>
        <a:ext cx="10068240" cy="2691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10163174" cy="326692"/>
        </a:xfrm>
        <a:prstGeom prst="roundRect">
          <a:avLst/>
        </a:prstGeom>
        <a:gradFill rotWithShape="0">
          <a:gsLst>
            <a:gs pos="0">
              <a:schemeClr val="accent6">
                <a:lumMod val="20000"/>
                <a:lumOff val="80000"/>
              </a:schemeClr>
            </a:gs>
            <a:gs pos="53000">
              <a:schemeClr val="accent6">
                <a:lumMod val="60000"/>
                <a:lumOff val="40000"/>
              </a:schemeClr>
            </a:gs>
            <a:gs pos="79000">
              <a:schemeClr val="accent6">
                <a:lumMod val="40000"/>
                <a:lumOff val="60000"/>
              </a:schemeClr>
            </a:gs>
            <a:gs pos="100000">
              <a:schemeClr val="accent6">
                <a:lumMod val="50000"/>
              </a:schemeClr>
            </a:gs>
          </a:gsLst>
          <a:lin ang="5400000" scaled="1"/>
        </a:gra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cap="small" baseline="0" dirty="0">
              <a:solidFill>
                <a:srgbClr val="7030A0"/>
              </a:solidFill>
              <a:latin typeface="Gotham Medium" panose="02000604030000020004"/>
            </a:rPr>
            <a:t>Cain’s deception—</a:t>
          </a:r>
          <a:endPar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ndParaRPr>
        </a:p>
      </dsp:txBody>
      <dsp:txXfrm>
        <a:off x="15948" y="15948"/>
        <a:ext cx="10131278" cy="294796"/>
      </dsp:txXfrm>
    </dsp:sp>
    <dsp:sp modelId="{F87BF6F7-40F6-4BD1-89A9-D13A4310DD7D}">
      <dsp:nvSpPr>
        <dsp:cNvPr id="0" name=""/>
        <dsp:cNvSpPr/>
      </dsp:nvSpPr>
      <dsp:spPr>
        <a:xfrm>
          <a:off x="0" y="455078"/>
          <a:ext cx="10163174" cy="2020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681" tIns="25400" rIns="142240" bIns="25400" numCol="1" spcCol="1270" anchor="t" anchorCtr="0">
          <a:noAutofit/>
        </a:bodyPr>
        <a:lstStyle/>
        <a:p>
          <a:pPr marL="228600" lvl="1" indent="0" algn="l" defTabSz="889000">
            <a:lnSpc>
              <a:spcPct val="90000"/>
            </a:lnSpc>
            <a:spcBef>
              <a:spcPct val="0"/>
            </a:spcBef>
            <a:spcAft>
              <a:spcPct val="20000"/>
            </a:spcAft>
            <a:buNone/>
          </a:pPr>
          <a:r>
            <a:rPr lang="en-US" sz="2000" b="1" kern="1200" dirty="0">
              <a:solidFill>
                <a:schemeClr val="bg1"/>
              </a:solidFill>
              <a:effectLst>
                <a:outerShdw blurRad="38100" dist="38100" dir="2700000" algn="tl">
                  <a:srgbClr val="000000">
                    <a:alpha val="43137"/>
                  </a:srgbClr>
                </a:outerShdw>
              </a:effectLst>
              <a:latin typeface="Gotham Medium" panose="02000604030000020004"/>
            </a:rPr>
            <a:t>God questioned Cain about the murder, and He opened the door for repentance. Once again, He offered Cain an opportunity to do what was right—to request forgiveness for his sins. Instead, Cain feigned ignorance, as if he could fool God. So God spelled out the consequences of Cain’s crime. When Cain farmed, nothing would grow. He’d be a vagabond, wandering around from place to place. Even still, Cain had the nerve to complain about God’s penalty. So God showed mercy again and put some kind of identifying mark to protect him from being harmed or killed. </a:t>
          </a:r>
        </a:p>
      </dsp:txBody>
      <dsp:txXfrm>
        <a:off x="0" y="455078"/>
        <a:ext cx="10163174" cy="20203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915D8-E985-4AAA-AF9A-6389BEF8966C}" type="datetimeFigureOut">
              <a:rPr lang="en-US" smtClean="0"/>
              <a:t>5/22/2025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0C4E2-A906-48CE-9B94-EF22D43F05F3}" type="slidenum">
              <a:rPr lang="en-US" smtClean="0"/>
              <a:t>‹#›</a:t>
            </a:fld>
            <a:endParaRPr lang="en-US"/>
          </a:p>
        </p:txBody>
      </p:sp>
    </p:spTree>
    <p:extLst>
      <p:ext uri="{BB962C8B-B14F-4D97-AF65-F5344CB8AC3E}">
        <p14:creationId xmlns:p14="http://schemas.microsoft.com/office/powerpoint/2010/main" val="307483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Offerings of Cain and Abel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Week of June 1</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D089334-2E3A-4318-BDDF-EC4B8F82C349}" type="slidenum">
              <a:rPr lang="en-US" smtClean="0"/>
              <a:t>1</a:t>
            </a:fld>
            <a:endParaRPr lang="en-US"/>
          </a:p>
        </p:txBody>
      </p:sp>
    </p:spTree>
    <p:extLst>
      <p:ext uri="{BB962C8B-B14F-4D97-AF65-F5344CB8AC3E}">
        <p14:creationId xmlns:p14="http://schemas.microsoft.com/office/powerpoint/2010/main" val="3538585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8AC7E-3483-5587-51E7-6DAA05688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80AE95-70EC-7821-ABE0-544E91FAC9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A6E37F-3C8F-A459-56F5-9CC65ED109DA}"/>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Scripture traces a consistent human pattern—temptation followed by failure—until Jesus, the flawless second Adam, triumphs over evil and opens a permanent escape route for His followers.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Universal Failure: Adam-Eve (Gen 3), Cain (Gen 4), and Moses (Num 20:10-12) all crumble when tested, showing sin’s grip on every generation.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Perfect Victory: Jesus endures Satan’s assault (Matt 4:1-11) yet remains sinless (Heb 4:15), proving true obedience is possible in human flesh.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Shared Escape: Because Christ conquered, believers receive Spirit-empowered options to resist; God “will also provide the way out” (1 Cor 10:13).</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Temptation stories form a theological arc: warnings ignored in Eden and by Cain highlight the futility of self-reliance. Moses’ lapse, despite unparalleled revelation, underscores that even lawgivers need redemption. Jesus’ desert victory reverses Eden’s failure—where Adam fell amid plenty, Christ stood firm in hunger. His triumph redefines temptation not as inevitable defeat but as a battleground already won for us. Paul’s assurance links every believer to that triumph, relocating agency from human willpower to divine provision.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From Genesis onward, humanity repeatedly succumbs to temptation, but Jesus faces identical pressures and never yields. His sinless victory establishes both the model and means for believers to resist, guaranteeing that God will always supply a path of escape.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E26CD85-2FF9-351B-E120-A5898113A554}"/>
              </a:ext>
            </a:extLst>
          </p:cNvPr>
          <p:cNvSpPr>
            <a:spLocks noGrp="1"/>
          </p:cNvSpPr>
          <p:nvPr>
            <p:ph type="sldNum" sz="quarter" idx="5"/>
          </p:nvPr>
        </p:nvSpPr>
        <p:spPr/>
        <p:txBody>
          <a:bodyPr/>
          <a:lstStyle/>
          <a:p>
            <a:fld id="{227F0FC5-B51C-4732-9B6E-B6A14725BDD9}" type="slidenum">
              <a:rPr lang="en-US" smtClean="0"/>
              <a:t>10</a:t>
            </a:fld>
            <a:endParaRPr lang="en-US"/>
          </a:p>
        </p:txBody>
      </p:sp>
    </p:spTree>
    <p:extLst>
      <p:ext uri="{BB962C8B-B14F-4D97-AF65-F5344CB8AC3E}">
        <p14:creationId xmlns:p14="http://schemas.microsoft.com/office/powerpoint/2010/main" val="40565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MIUST ADD ANALYSIS OF “ Abel Remembered”</a:t>
            </a:r>
          </a:p>
          <a:p>
            <a:pPr marL="0" marR="0">
              <a:lnSpc>
                <a:spcPct val="115000"/>
              </a:lnSpc>
              <a:spcAft>
                <a:spcPts val="800"/>
              </a:spcAft>
              <a:buNone/>
            </a:pPr>
            <a:endParaRPr lang="en-US" sz="1800" b="1"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b="1"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“mark of Cain” and “curse of Ham” were wrongly read as racial judgments to legitimize slavery, but Scripture nowhere links these texts to skin color; instead, the Bible proclaims every human bears God’s image and is invited into Christ’s multi-ethnic family.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Historical Misuse – Slave-era preachers and some 19th-century Mormons claimed Cain’s mark or Ham’s curse darkened skin, providing a pseudo-biblical rationale for enslaving Africans.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Textual Reality – Genesis 4:15 and 9:24-25 mention neither pigmentation nor racial hierarchy; the “mark” protects Cain, while Ham’s curse falls on Canaan, not a continent.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Biblical Equality – Foundational passages affirm human dignity (Gen 1:27), spiritual unity in Christ (Gal 3:28), and a redeemed multitude from every tribe and tongue (Rev 5:9; 7:9).</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These racist readings arose from cultural prejudice, not exegesis. By importing assumptions into the text, interpreters weaponized Scripture to sanction oppression, illustrating how hermeneutical errors can yield catastrophic social consequences. A faithful reading recognizes the Bible’s trajectory toward inclusive redemption and condemns systems that deny any group’s full humanity.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Misinterpreting Cain’s mark and Ham’s curse to justify slavery distorted Scripture and fueled centuries of racial injustice. The passages never mention skin color; rather, the Bible consistently teaches universal Imago Dei and Christ’s unifying salvation. Careful, context-honoring study guards believers from repeating such harmful errors.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7F0FC5-B51C-4732-9B6E-B6A14725BDD9}" type="slidenum">
              <a:rPr lang="en-US" smtClean="0"/>
              <a:t>11</a:t>
            </a:fld>
            <a:endParaRPr lang="en-US"/>
          </a:p>
        </p:txBody>
      </p:sp>
    </p:spTree>
    <p:extLst>
      <p:ext uri="{BB962C8B-B14F-4D97-AF65-F5344CB8AC3E}">
        <p14:creationId xmlns:p14="http://schemas.microsoft.com/office/powerpoint/2010/main" val="396346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F4558-33C4-3699-9D54-F6A8BF98D5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07E79C-9BC7-4A76-4C67-D8F0E58774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0723F2-F931-CBAC-48FF-533472331ACF}"/>
              </a:ext>
            </a:extLst>
          </p:cNvPr>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God’s Redemptive Plan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 shows sin’s accelerating chaos: Cain, urged to master evil, instead murders Abel, proving that self-willed worship and violence flow from rejecting God’s authority.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Image Distorted – After Eden, humanity’s mandate to reflect divine order is marred; Cain follows his parents’ rebellion and deepens creation’s disorder through premeditated murder.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Divine Warning Ignored – God counsels Cain to “rule over” sin, but Cain’s envy overrides the offered escape, illustrating Proverbs 1:7’s contrast between godly wisdom and self-chosen folly.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Blood Cries for Justice – Abel’s innocent blood demands accountability, yet Cain responds with lies and self-pity, showing how unrepentant hearts twist victimhood and resist redemptive correction.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traces a downward spiral: from perfect fellowship to exile, then fratricide. By highlighting God’s personal intervention before and after the crime, the text stresses human responsibility amid divine mercy. Cain’s refusal mirrors later Israelite patterns of rejecting prophetic warnings, underscoring that sin’s root is not ignorance but hardened will. Abel foreshadows righteous sufferers whose blood testifies until fulfilled in Christ’s atoning death.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Created to embody God’s order, mankind swiftly descends into violence; Cain ignores God’s counsel, kills Abel, and answers justice with deceit. The episode warns that choosing autonomy over obedience breeds chaos, while God’s continued engagement offers hope for redemption to those who heed His voice.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lang="en-US" sz="18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Consequences and Grace</a:t>
            </a: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God couples just consequences with surprising mercy: even capital offenses like Cain’s receive protective grace, foreshadowing Christ’s redemptive work for undeserving sinners.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Divine justice acknowledged Cain’s capital crime, yet instead of immediate death God marked him for protection, illustrating that judgment can coexist with preservation.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The Eden pattern shows Adam and Eve endured toil and pain but still received clothing and mandate, proving consequences need not sever God’s provision.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Israel’s cycles of apostasy and return reveal discipline aimed at restoration, foreshadowing the ultimate mercy—Christ dying for sinners while they remained hostile.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 inaugurates the Bible’s grace-within-judgment motif. Cain’s safeguard prevents vengeance cycles, mirroring later exiles where penalty educates rather than annihilates. Mercy thus becomes a redemptive corridor, climaxing in Romans 5:8 where divine love absorbs the penalty itself. Believers are called to embrace accountability with hope: discipline is framed by God’s intent to reclaim, not abandon, His image-bearers.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Sin yields real fallout, yet God consistently overlays consequence with grace—from Cain’s mark to Christ’s cross—turning discipline into an invitation back to life with Him.</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3BCAB0B-815C-20D8-A800-2A6A73B69B27}"/>
              </a:ext>
            </a:extLst>
          </p:cNvPr>
          <p:cNvSpPr>
            <a:spLocks noGrp="1"/>
          </p:cNvSpPr>
          <p:nvPr>
            <p:ph type="sldNum" sz="quarter" idx="5"/>
          </p:nvPr>
        </p:nvSpPr>
        <p:spPr/>
        <p:txBody>
          <a:bodyPr/>
          <a:lstStyle/>
          <a:p>
            <a:fld id="{227F0FC5-B51C-4732-9B6E-B6A14725BDD9}" type="slidenum">
              <a:rPr lang="en-US" smtClean="0"/>
              <a:t>12</a:t>
            </a:fld>
            <a:endParaRPr lang="en-US"/>
          </a:p>
        </p:txBody>
      </p:sp>
    </p:spTree>
    <p:extLst>
      <p:ext uri="{BB962C8B-B14F-4D97-AF65-F5344CB8AC3E}">
        <p14:creationId xmlns:p14="http://schemas.microsoft.com/office/powerpoint/2010/main" val="1314850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endParaRPr lang="en-US" sz="1800"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When Adam and Eve are excluded from the garden of Eden (Gen. 3:23), human life continues. But it is altered by humanity’s sin. Humans become part of the problem, instead of perfectly reflecting the image of their Creator.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In Genesis 4:1, Adam and Eve have their first child, Cain. Some older commentaries have taken Eve’s exclamation to mean that she sees Cain as an answer to God’s promise, someone to crush the head of the serpent (Gen. 3:15). But her words are not specific, and most suggest that Eve is simply acknowledging God’s hand in bringing life. Now that humans have become subject to death and decay, it falls to Eve and other women to bear children to outlive their parents. Eve rejoices that she has given birth to a child, with God’s help.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Verse 2 says that Eve has a second son, Abel. In Hebrew, Abel means “breath” or “vanity. ” Even the name is a clue about the brevity of Abel’s life. The narrative gives only one detail about each of these men: Abel is a shepherd and Cain is a farmer (v. 3).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From the work of each of their hands, the brothers offer sacrifices to the Lord (v. 4). Cain brings the fruit of the ground and Abel brings fat portions from the firstborn of his flock. Abel’s is seen favorably by God and Cain’s is not. We are left to wonder, </a:t>
            </a: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Why?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The text gives no indication of why Abel’s offering is accepted, while Cain’s is not. People have long theorized about this, but the Lord determines what is or is not acceptable. Since Cain is upset about the situation, God speaks directly to him (vv. 6–7). He warns Cain about sin. God’s words paint an image of something dangerous (a wild animal or a demon perhaps). Sin is “crouching” and waiting to pounce on Cain (v. 7). Cain faces a choice: he can “do what is right,” or he can do the opposite. God urges Cain to master this threat. Sin “desires” him, but he must not be overtaken.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Post-Eden life exposes sin’s damage: Eve celebrates new life in Cain and Abel, yet their offerings reveal that true worship hinges on God’s verdict and the individual’s mastery over lurking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Names with Meaning – Eve credits God for Cain’s birth (“acquired with the LORD”), and Abel’s name (“breath/vanity”) foreshadows his brief life.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Mysterious Acceptance – God favors Abel’s firstborn-flock sacrifice but rejects Cain’s produce, without explaining why, underscoring divine prerogative.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Choice before Crisis – God warns Cain that sin crouches like a predator; Cain must choose between doing right or succumbing.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progresses from Eden’s exile to humanity’s first worship scene. Eve’s joy signals hope amid mortality, yet the brothers’ divergent sacrifices highlight that acceptable worship depends on heart posture, not profession. God’s dialogue personalizes temptation: sin is active, desiring mastery, but humans retain agency to rule over it. The text’s silence on criteria invites readers to prioritize obedience over speculation, echoing the wisdom theme that fearing the LORD directs right conduct.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 bears Cain and Abel, acknowledging God’s aid. The brothers present offerings—Cain from crops, Abel from firstborn sheep. God accepts Abel’s gift but not Cain’s, provoking Cain’s anger. Addressing him, God depicts sin as a crouching beast and urges Cain to rule over it, presenting a timeless choice between obedience and destructive self-will.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30F4BB1-95CD-454C-BCEE-43EC4849194A}" type="slidenum">
              <a:rPr lang="en-US" smtClean="0"/>
              <a:t>13</a:t>
            </a:fld>
            <a:endParaRPr lang="en-US"/>
          </a:p>
        </p:txBody>
      </p:sp>
    </p:spTree>
    <p:extLst>
      <p:ext uri="{BB962C8B-B14F-4D97-AF65-F5344CB8AC3E}">
        <p14:creationId xmlns:p14="http://schemas.microsoft.com/office/powerpoint/2010/main" val="112154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27940-6556-8D31-C145-E992F3AFBE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3ABCA5-809B-0E75-1A47-A7CC56C615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ADB9A6-09E1-7BE5-DE2C-EBC11000873E}"/>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4:8–16 NIV</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Four chapters into the Bible, we read about the first murder. As this shows, the consequences of sin are already wide-ranging and disastrous. Sin does not just alter our relationship with God, but it alters the ways that we relate to one another.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Cain ends his brother’s life (v. 8). This isn’t what a jury would call “manslaughter. ” It is premeditated murder. So God responds by asking the simple question to Cain, “Where is . . . Abel?” (v. 9). God already knows that Cain did not heed the warning. But God offers an opportunity for Cain to confess his sin. Instead, Cain lies to God and denies responsibility.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In verses 10–11, God exposes the crime. Shedding innocent blood is a severe offense (see what God will reiterate in Gen. 9:6). Even the ground which Cain tends as a farmer betrays him. It cannot hide what Cain has done. Whether as a punishment or natural consequence, God says that the ground shall no longer cooperate to grow food for him (v. 12). He will be left to roam the earth. Cain feels sorry for himself and pleads with God (vv. 13–14). This sounds nothing like sincere repentance; but God shows mercy. Cain shall have a mark, a warning so that no one shall mistakenly take his life (v. 15). Cain leaves God’s presence, and he travels further from Eden.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Sin’s unchecked growth culminates in Cain’s deliberate murder of Abel; God’s response couples just punishment with undeserved mercy, illustrating that rebellion distorts every human tie yet cannot extinguish divine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Premeditation and Evasion – Cain lures Abel to the field and kills him, then feigns ignorance before God, refusing confession and echoing Eden’s blame-shifting pattern.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Fitting Judgment – Abel’s blood “cries” from the soil; the ground that received it now rejects Cain’s plow, condemning him to restless wandering far from Eden.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Mercy in Marking – Though Cain protests only his hardship, God brands him for protection, preventing vendetta and showing that grace tempers even the gravest sentence.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links vertical and horizontal fallout: alienation from God breeds violence against kin. The interrogation “Where is Abel?” mirrors “Where are you?” in Eden, signaling divine pursuit that invites repentance. Cain’s punishment exchanges settled cultivation for exile, emphasizing how sin uproots vocation and community. The protective mark, however mysterious, interrupts spirals of vengeance, prefiguring later sanctuary laws. Thus, justice and mercy intertwine, warning readers that sin’s wages are severe, yet God’s character remains redemptive.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ignores God’s earlier warning, murders Abel, lies about it, and is cursed: the soil will not yield, and he must roam. Still, God spares his life with a protective mark. The episode reveals how sin escalates from disobedience to deadly violence, yet even in judgment God extends safeguarding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7</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AA2937F-5EF1-620B-61B6-0F9F91792E15}"/>
              </a:ext>
            </a:extLst>
          </p:cNvPr>
          <p:cNvSpPr>
            <a:spLocks noGrp="1"/>
          </p:cNvSpPr>
          <p:nvPr>
            <p:ph type="sldNum" sz="quarter" idx="5"/>
          </p:nvPr>
        </p:nvSpPr>
        <p:spPr/>
        <p:txBody>
          <a:bodyPr/>
          <a:lstStyle/>
          <a:p>
            <a:fld id="{E30F4BB1-95CD-454C-BCEE-43EC4849194A}" type="slidenum">
              <a:rPr lang="en-US" smtClean="0"/>
              <a:t>14</a:t>
            </a:fld>
            <a:endParaRPr lang="en-US"/>
          </a:p>
        </p:txBody>
      </p:sp>
    </p:spTree>
    <p:extLst>
      <p:ext uri="{BB962C8B-B14F-4D97-AF65-F5344CB8AC3E}">
        <p14:creationId xmlns:p14="http://schemas.microsoft.com/office/powerpoint/2010/main" val="789164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8547100" y="2968625"/>
            <a:ext cx="26390600" cy="14846300"/>
          </a:xfrm>
        </p:spPr>
      </p:sp>
      <p:sp>
        <p:nvSpPr>
          <p:cNvPr id="17411" name="Rectangle 2"/>
          <p:cNvSpPr>
            <a:spLocks noGrp="1" noChangeArrowheads="1"/>
          </p:cNvSpPr>
          <p:nvPr>
            <p:ph type="body" idx="1"/>
          </p:nvPr>
        </p:nvSpPr>
        <p:spPr>
          <a:noFill/>
          <a:ln w="9525"/>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Brie plagiarized to fast-track her degree and was expelled, delaying her career. Like Cain, she placed herself above God’s standards. Both stories illustrate that ignoring divine authority leads to painful consequences, yet repentance and perseverance can restore purpose—albeit on a harder, longer road.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10. When have you been tempted…?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Whenever deadlines, ambitions, or peer pressure push me to cut ethical corners—such as exaggerating achievements, ignoring Sabbath rest, or seeking vengeance—I’m tempted to crown my judgment over God’s commands.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11. Lies we tell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“Everyone does it.”  “The ends justify the means.”  “No one will know.”  “God will understand.”  “I deserve this break.”  Such rationalizations numb conscience, disguise sin as necessity, and grant false permission to disobey.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12. Results of deciding right for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 reap fractured trust, delayed blessings, and spiritual drift. Self-made morality erodes integrity, invites discipline, and often sets off ripple effects that burden future progress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10.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When have you been tempted to place yourself as the authority, rather than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11.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What are examples of lies that we might tell ourselves, giving permission to do what is wrong?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12.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What happens if we decide for ourselves what is right?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627884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F2079-0074-8484-8605-F2971AE73AA6}"/>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23E09D1B-3BBC-3C27-CBBB-89BCA1A5D69B}"/>
              </a:ext>
            </a:extLst>
          </p:cNvPr>
          <p:cNvSpPr>
            <a:spLocks noGrp="1" noRot="1" noChangeAspect="1" noChangeArrowheads="1" noTextEdit="1"/>
          </p:cNvSpPr>
          <p:nvPr>
            <p:ph type="sldImg"/>
          </p:nvPr>
        </p:nvSpPr>
        <p:spPr>
          <a:xfrm>
            <a:off x="-8547100" y="2968625"/>
            <a:ext cx="26390600" cy="14846300"/>
          </a:xfrm>
        </p:spPr>
      </p:sp>
      <p:sp>
        <p:nvSpPr>
          <p:cNvPr id="17411" name="Rectangle 2">
            <a:extLst>
              <a:ext uri="{FF2B5EF4-FFF2-40B4-BE49-F238E27FC236}">
                <a16:creationId xmlns:a16="http://schemas.microsoft.com/office/drawing/2014/main" id="{2F125C94-4409-1B0B-5113-A2EDF22B4FB9}"/>
              </a:ext>
            </a:extLst>
          </p:cNvPr>
          <p:cNvSpPr>
            <a:spLocks noGrp="1" noChangeArrowheads="1"/>
          </p:cNvSpPr>
          <p:nvPr>
            <p:ph type="body" idx="1"/>
          </p:nvPr>
        </p:nvSpPr>
        <p:spPr>
          <a:noFill/>
          <a:ln w="9525"/>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10. When have you been tempted…?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Whenever deadlines, ambitions, or peer pressure push me to cut ethical corners—such as exaggerating achievements, ignoring Sabbath rest, or seeking vengeance—I’m tempted to crown my judgment over God’s commands.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11. Lies we tell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“Everyone does it.”  “The ends justify the means.”  “No one will know.”  “God will understand.”  “I deserve this break.”  Such rationalizations numb conscience, disguise sin as necessity, and grant false permission to disobey.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12. Results of deciding right for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 reap fractured trust, delayed blessings, and spiritual drift. Self-made morality erodes integrity, invites discipline, and often sets off ripple effects that burden future progress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151589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Authentic worship hinges on inward faith and obedience, not on external style or ritual; Cain’s rejected sacrifice shows how a faithless heart can turn worship into hostility against true righteousness.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Faith Absent – God always demands faith (Gen 15:6; Heb 11:6); Cain’s offering lacked it, while Abel’s sprang from trust and was accepted (1 Jn 3:12).</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Heart over Ritual – Isaiah and Jesus denounce worship that keeps forms yet withholds the heart (Isa 29:13; Mt 15:7-8), paralleling Cain’s empty gesture.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Modern Parallel – Today’s tech-rich services and style debates risk repeating Cain’s error when worshippers prize form over a surrendered heart.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“worship war” ran deeper than music preferences; it pitted self-determined religion against God-defined faith. Instead of learning from Abel’s righteous act, Cain grew resentful—evil inevitably seeks to silence righteousness. Prophets condemned Israel for similar lip-service worship, and Jesus echoed the charge against first-century leaders. These passages expose a timeless danger: when form eclipses faith, worship becomes worthless, and jealousy often targets those whose genuine devotion God affirms. Abundant resources cannot compensate for a heart that withholds trust and obedience.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conflict reveals that worship acceptable to God must flow from faith-filled hearts. Rituals—even sophisticated, modern ones—count for nothing when inner devotion is missing. Like Cain, believers who elevate personal preference above God’s standards risk turning worship into war and forfeiting divine approval.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17</a:t>
            </a:fld>
            <a:endParaRPr lang="en-US"/>
          </a:p>
        </p:txBody>
      </p:sp>
    </p:spTree>
    <p:extLst>
      <p:ext uri="{BB962C8B-B14F-4D97-AF65-F5344CB8AC3E}">
        <p14:creationId xmlns:p14="http://schemas.microsoft.com/office/powerpoint/2010/main" val="215219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8547100" y="2968625"/>
            <a:ext cx="26390600" cy="14846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Life Response:</a:t>
            </a: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tabLst>
                <a:tab pos="599440" algn="l"/>
              </a:tabLs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True wisdom comes from submitting every decision to God rather than trusting self-made shortcuts.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Daily pressures invite us to define “acceptable” on our own terms, but those shortcuts lead to compromise.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God remains present in every struggle—internal temptations and external conflicts—offering strength and direction.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Choosing God’s counsel over self-rule safeguards integrity and aligns actions with His will.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Ask God first. When tempted to craft your own path, rely on His guidance; He equips you to resist sin and act rightly in all circumstances.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AF2270-F328-4C3A-A8AE-17C64459AE2A}" type="slidenum">
              <a:rPr lang="en-US" smtClean="0"/>
              <a:t>19</a:t>
            </a:fld>
            <a:endParaRPr lang="en-US"/>
          </a:p>
        </p:txBody>
      </p:sp>
    </p:spTree>
    <p:extLst>
      <p:ext uri="{BB962C8B-B14F-4D97-AF65-F5344CB8AC3E}">
        <p14:creationId xmlns:p14="http://schemas.microsoft.com/office/powerpoint/2010/main" val="118397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Prayer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Father, help us to take our preparation for  worship more seriously. Before we enter the sanctuary of our church building, may we make sure  that our hearts are a fitting sanctuary for Your  presence. May we never forget that we are living sacrifices, called to worship and serve You  between Sundays as well as on them. In Jesus’  name. Amen. </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Thought to Remember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Make your life an offering to the Lord.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2</a:t>
            </a:fld>
            <a:endParaRPr lang="en-US" dirty="0"/>
          </a:p>
        </p:txBody>
      </p:sp>
    </p:spTree>
    <p:extLst>
      <p:ext uri="{BB962C8B-B14F-4D97-AF65-F5344CB8AC3E}">
        <p14:creationId xmlns:p14="http://schemas.microsoft.com/office/powerpoint/2010/main" val="377096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CAIN’S TEMPTATION</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4.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What changed about the nature of humans who were created in the image of God?</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God intended humans to be agents of good order and administration. But by wandering from the Creator and going their own way, humans tend to substitute their own authority for God’s.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5.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How might God’s warnings about sin teach us to respond when we feel temptation?</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God invites Cain to “do what is right” (v. 7). Even in the face of great temptation, it can give us confidence to know that God is with us, encouraging us to follow His instruction and the way that leads to our benefit. Sin is a threat to us, like a wild animal that crouches at our door.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6.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What makes sin like a ruler or a master?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Human nature dictates that once we go down the wrong path, it is often harder to reverse our steps and make the opposite choice. We easily become trapped in patterns of sin. Only through faith in Christ can we ever claim that sin shall no longer be our master (Rom. 6:14).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buFont typeface="Calibri" panose="020F0502020204030204" pitchFamily="34" charset="0"/>
              <a:buChar char="•"/>
            </a:pP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2888230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6D567-A5FD-B8A6-A4A5-2DC99ECA30FD}"/>
            </a:ext>
          </a:extLst>
        </p:cNvPr>
        <p:cNvGrpSpPr/>
        <p:nvPr/>
      </p:nvGrpSpPr>
      <p:grpSpPr>
        <a:xfrm>
          <a:off x="0" y="0"/>
          <a:ext cx="0" cy="0"/>
          <a:chOff x="0" y="0"/>
          <a:chExt cx="0" cy="0"/>
        </a:xfrm>
      </p:grpSpPr>
      <p:sp>
        <p:nvSpPr>
          <p:cNvPr id="37890" name="Rectangle 1">
            <a:extLst>
              <a:ext uri="{FF2B5EF4-FFF2-40B4-BE49-F238E27FC236}">
                <a16:creationId xmlns:a16="http://schemas.microsoft.com/office/drawing/2014/main" id="{75C3ECFF-A008-D656-5C63-FB7D82B00AA6}"/>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a:extLst>
              <a:ext uri="{FF2B5EF4-FFF2-40B4-BE49-F238E27FC236}">
                <a16:creationId xmlns:a16="http://schemas.microsoft.com/office/drawing/2014/main" id="{F99C3338-3ED9-365C-1CBB-4665194BEF6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THE FIRST MURDER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7.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is the shedding of innocent blood so offensive to God?</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Life comes from God, and we don’t have the authority to decide when it ends. By murdering Abel, Cain was undoing the creation of his brother and making himself like God.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8.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did the ground betray Cain after his murder?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In the words of verse 10, innocent blood “cries out [to God] from the ground. ” Cain was using the ground to try to hide his crimes, but the ground is also part of God’s creation. Paul says, “Creation waits in eager expectation for the children of God to be revealed” (Rom. 8:19). In a sense, the world waits for us to live up to our intended role from God, and Cain was doing the opposite.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9.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do you think God sent Cain away?</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This question is open to different interpretations. It could be that Cain would be safer on his own (as his need for a protective mark illustrates). It might also be that God is treating murder as an egregious sin that could eat away like a disease. As Genesis 9:6 will show in next week’s lesson, the flood of Noah is God’s response to murder as the “new normal.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46738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A3355-20D1-D950-3477-FF09A177CC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D9CD7-DF96-CFFF-713F-D92AC88985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DEC78E-EBBE-236E-28C8-9487D3F0CC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08AAB15-3667-20B3-6828-5B726CA5B44A}"/>
              </a:ext>
            </a:extLst>
          </p:cNvPr>
          <p:cNvSpPr>
            <a:spLocks noGrp="1"/>
          </p:cNvSpPr>
          <p:nvPr>
            <p:ph type="sldNum" sz="quarter" idx="5"/>
          </p:nvPr>
        </p:nvSpPr>
        <p:spPr/>
        <p:txBody>
          <a:bodyPr/>
          <a:lstStyle/>
          <a:p>
            <a:fld id="{11AF2270-F328-4C3A-A8AE-17C64459AE2A}" type="slidenum">
              <a:rPr lang="en-US" smtClean="0"/>
              <a:t>22</a:t>
            </a:fld>
            <a:endParaRPr lang="en-US"/>
          </a:p>
        </p:txBody>
      </p:sp>
    </p:spTree>
    <p:extLst>
      <p:ext uri="{BB962C8B-B14F-4D97-AF65-F5344CB8AC3E}">
        <p14:creationId xmlns:p14="http://schemas.microsoft.com/office/powerpoint/2010/main" val="142208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Temptation -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4:1–7 NIV</a:t>
            </a:r>
          </a:p>
          <a:p>
            <a:pPr marL="0" marR="0" lvl="0" indent="0" algn="l" defTabSz="914400" rtl="0" eaLnBrk="1" fontAlgn="auto" latinLnBrk="0" hangingPunct="1">
              <a:lnSpc>
                <a:spcPct val="115000"/>
              </a:lnSpc>
              <a:spcBef>
                <a:spcPts val="0"/>
              </a:spcBef>
              <a:spcAft>
                <a:spcPts val="800"/>
              </a:spcAft>
              <a:buClrTx/>
              <a:buSzTx/>
              <a:buFontTx/>
              <a:buNone/>
              <a:tabLst/>
              <a:defRPr/>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First Murder -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4:8–16 NIV</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4:1-16 shifts primeval history from garden to field and city. A chiastic pattern frames the narrative: birth → rival offerings → divine warning → fratricide → divine interrogation → curse → exile with protection. Repeated verbs (“rose up,” “drove,” “went out”) trace widening alienation—from God, family, and land. Worship motive, anger’s progression, and God’s tempered justice dominate the passage, showing how sin disrupts every created relationship while divine mercy still limits judgment.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Adam and Eve bear Cain and Abel. Each worships: Abel offers firstborn flock, Cain offers produce. God accepts Abel’s sacrifice, not Cain’s. Jealous, Cain is warned that sin “crouches at the door,” but he lures Abel to a field and kills him. God confronts Cain, hears Abel’s blood crying from the ground, and condemns Cain to be a restless wanderer, the soil now barren for him. Fearing reprisal, Cain receives a protective mark before departing east, away from God’s presence, to the land of Nod.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Commentary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illustrates religion without righteousness: a gift not marked by first-fruits signals divided loyalty, and smoldering envy matures into violence. Sin is a crouching predator, yet God affirms human responsibility to “rule over it.” Abel becomes Scripture’s first martyr, his blood foreshadowing the superior testimony of Christ (Heb 12:24). God’s sentence fits the crime—alienation from the ground he defiled—yet mercy tempers justice through the safeguarding mark, thwarting blood-feud retaliation. The passage urges believers to examine worship motives, master rising anger before it masters them, and rest in God’s grace even amid deserved consequences.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1800" b="1" i="1" kern="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3</a:t>
            </a:fld>
            <a:endParaRPr lang="en-US" dirty="0"/>
          </a:p>
        </p:txBody>
      </p:sp>
    </p:spTree>
    <p:extLst>
      <p:ext uri="{BB962C8B-B14F-4D97-AF65-F5344CB8AC3E}">
        <p14:creationId xmlns:p14="http://schemas.microsoft.com/office/powerpoint/2010/main" val="9393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Modern teachers enjoy abundant curricular tools, but the first family worshiped with virtually none—revealing that genuine devotion depends on the heart, not the volume of resources.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Contemporary children’s ministries overflow with print, digital, and musical aids, demanding ongoing training for educators to stay current.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Adam and Eve had only creation’s witness (Romans 1:20) and their memories of Eden to guide Cain and Abel in prayer, sacrifice, and worship.</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Cain’s refusal to heed God shows that spiritual failure arises from rebellious hearts, not a lack of instructional materials.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contrast between a professional curriculum editor’s toolkit and Adam and Eve’s blank slate underscores humanity’s rapid accumulation of religious helps. Yet the narrative pivots from resource quantity to worship quality: Cain and Abel offer sacrifices without hymnbooks or lesson plans, proving early worship hinged on obedience. Cain’s partnership with the “enemy” mirrors his parents’ earlier deception, illustrating how sin mutates across generations despite direct divine counsel. The passage challenges modern believers to evaluate whether our sophisticated aids foster true reverence or merely mask spiritual apathy.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While today’s churches possess “staggering” teaching resources, Adam and Eve taught faith with only nature and memory. Their sons’ sacrifices mark Scripture’s first recorded worship acts. Abel responded in humble obedience; Cain, resentful and unheeding, murdered his brother, repeating his parents’ tragic alliance with deception. The episode warns that limitless materials cannot substitute for surrendered hearts, urging educators and families alike to focus on authentic devotion over curricular abundance.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4</a:t>
            </a:fld>
            <a:endParaRPr lang="en-US" dirty="0"/>
          </a:p>
        </p:txBody>
      </p:sp>
    </p:spTree>
    <p:extLst>
      <p:ext uri="{BB962C8B-B14F-4D97-AF65-F5344CB8AC3E}">
        <p14:creationId xmlns:p14="http://schemas.microsoft.com/office/powerpoint/2010/main" val="98222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offering—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Listen to God, love your brother, do the right thing.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rejected sacrifice exposes an unrepentant heart; spurning God’s warning, he lets jealousy mature into the first murder, proving that sin’s root lies in attitude, not occupation or gift.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Heart over Handiwork – Abel’s animal offering pleased God because it stemmed from faith; Cain’s produce lacked sincere devotion, showing divine approval depends on inner posture, not outward form.</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Divine Intervention – God graciously confronted Cain, spotlighting his festering envy and offering a clear escape from temptation (cf. 1 Cor 10:13), emphasizing personal responsibility to master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Choice and Consequence – Cain rejected counsel, let pride rule, and murdered Abel, demonstrating how unchecked resentment escalates to violence and severed fellowship with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pivots on Cain’s decision point: a celestial “neon sign” directing him toward repentance. That God dialogues with Cain before judgment underscores mercy preceding justice. Cain’s profession as a farmer wasn’t the problem; his defiant spirit was. The episode foreshadows persistent human patterns—divine warning, moral choice, and tragic fallout when passion overrules obedience.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and Abel each brought offerings, but only Abel’s was accepted. Confronted with rejection, Cain faced a crossroads: heed God’s counsel or indulge envy. Choosing the latter, he killed his brother, illustrating that spiritual failure begins in the heart and escalates when divine guidance is ignored.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5</a:t>
            </a:fld>
            <a:endParaRPr lang="en-US" dirty="0"/>
          </a:p>
        </p:txBody>
      </p:sp>
    </p:spTree>
    <p:extLst>
      <p:ext uri="{BB962C8B-B14F-4D97-AF65-F5344CB8AC3E}">
        <p14:creationId xmlns:p14="http://schemas.microsoft.com/office/powerpoint/2010/main" val="414308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attempted cover-up illustrates how hardened pride rejects repentance; yet God’s justice remains tempered by mercy, preserving Cain while exposing sin’s relational and ecological fallout.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Opportunity for Repentance – God’s probing question (“Where is Abel?”) invites confession, showing divine grace precedes judgment even after grievous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Tailored Judgment – The ground that received Abel’s blood now resists Cain’s cultivation, and perpetual wandering mirrors his fractured fellowship with God and family.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Mercy in Marking – Cain protests the severity, but God brands him with a protective sign, curbing vigilante retribution and highlighting mercy within punishment.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feigned ignorance (“Am I my brother’s keeper?”) exemplifies sin’s self-deception—imagining omniscient God can be misled. The sentence fits the crime poetically: the soil that witnessed bloodshed becomes barren to the murderer. Cain’s complaint underscores unbroken self-interest, yet God’s safeguard prevents an endless cycle of blood vengeance, revealing divine commitment to restrain human violence. The “mark” shifts focus from retribution to preservation, foreshadowing later themes of exile tempered by covenant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Questioned by God, Cain refuses to repent, prompting a curse that dooms his farming and condemns him to restless exile. He laments the penalty’s weight, yet God mercifully marks him for protection, balancing righteous judgment with sustaining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6</a:t>
            </a:fld>
            <a:endParaRPr lang="en-US" dirty="0"/>
          </a:p>
        </p:txBody>
      </p:sp>
    </p:spTree>
    <p:extLst>
      <p:ext uri="{BB962C8B-B14F-4D97-AF65-F5344CB8AC3E}">
        <p14:creationId xmlns:p14="http://schemas.microsoft.com/office/powerpoint/2010/main" val="4282678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New Testament spotlights Cain as a warning: rebellion and hatred spring from a self-willed heart, while God’s way is marked by obedient love—so believers must let God define acceptable conduct.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Jude 11 labels the “way of Cain” a path of rebellious religion that seeks selfish gain and ends in judgment.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1 John 3:12-15 contrasts Cain’s murderous hate with self-sacrificing love, declaring that hatred signals spiritual death.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Both writers urge believers to align thoughts and actions with God’s love, letting Him—not envy or culture—govern worship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Jude and John show Cain’s pattern still haunts communities: jealousy incubates violence, and outward rituals can mask inward rebellion. Their warnings recast Genesis 4 as a present-tense struggle of voices—God’s truth versus Satan’s lies. The issue isn’t the gift offered but the allegiance within, which shapes how we treat spiritual siblings. Cain’s story thus becomes a mirror exposing every believer’s ethical choices.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Jude and John present Cain as the archetype of self-chosen worship and fraternal hatred. Listening to Satan, he rejected God’s path and killed the brother he should have loved. Believers must instead submit to God’s love, rejecting the envy and anger that defined Cain. Daily we decide: walk the way of divine love or follow Cain’s deathly road—let God, not ego, decide.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7</a:t>
            </a:fld>
            <a:endParaRPr lang="en-US" dirty="0"/>
          </a:p>
        </p:txBody>
      </p:sp>
    </p:spTree>
    <p:extLst>
      <p:ext uri="{BB962C8B-B14F-4D97-AF65-F5344CB8AC3E}">
        <p14:creationId xmlns:p14="http://schemas.microsoft.com/office/powerpoint/2010/main" val="161738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425A1-07EC-EED9-6DD0-CBC565BF42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1442AD-47A6-54D3-6280-E347786359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414356-2607-8F92-10B8-19C314D32EFB}"/>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passage contrasts traditional Mosaic authorship of Genesis—supported by biblical cross-references—with modern source-critical theories, then notes that Cain and Abel’s offerings occur in an </a:t>
            </a:r>
            <a:r>
              <a:rPr lang="en-US" sz="1800" b="1" kern="100" dirty="0" err="1">
                <a:effectLst/>
                <a:latin typeface="Calibri" panose="020F0502020204030204" pitchFamily="34" charset="0"/>
                <a:ea typeface="Aptos" panose="020B0004020202020204" pitchFamily="34" charset="0"/>
                <a:cs typeface="Times New Roman" panose="02020603050405020304" pitchFamily="18" charset="0"/>
              </a:rPr>
              <a:t>undateable</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primeval era, highlighting theology over chronology.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Numerous Old- and New-Testament texts ascribe the Pentateuch, including Genesis, to Moses, affirming his literacy and authority.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Documentary critics argue Genesis is a later composite (J-E-P-D), citing stylistic seams and duplicate narratives.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Genesis provides scant chronological anchors; Adam’s age is given, but Eden’s duration and the timing of Cain and Abel remain indeterminate.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By invoking Exodus, Deuteronomy, and Jesus’ testimony, the author reasserts Mosaic authorship, counterbalancing scholarly redaction claims and stressing theological continuity. The discussion then shifts to history: primeval events resist precise dating, underscoring Genesis’ role as theological prologue rather than chronological ledger. Cain and Abel’s sacrifices, situated soon after Eden’s exile, illustrate worship, sin, and consequence in a timeless setting.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Biblical tradition sees Moses as Genesis’ author, despite modern hypotheses of later compilation. Whatever its compositional history, the Cain-and-Abel episode unfolds soon after humanity leaves Eden, within an imprecise prehistoric window. Exact dating is impossible, but the narrative’s theological thrust—showing early worship and the rise of sin—remains foundational to later Scripture.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7A99A33-D42F-EA67-F7C5-B19075BF5CA8}"/>
              </a:ext>
            </a:extLst>
          </p:cNvPr>
          <p:cNvSpPr>
            <a:spLocks noGrp="1"/>
          </p:cNvSpPr>
          <p:nvPr>
            <p:ph type="sldNum" sz="quarter" idx="5"/>
          </p:nvPr>
        </p:nvSpPr>
        <p:spPr/>
        <p:txBody>
          <a:bodyPr/>
          <a:lstStyle/>
          <a:p>
            <a:fld id="{D5939589-3E79-4C82-AA4A-FE78234FAA59}" type="slidenum">
              <a:rPr lang="en-US" smtClean="0"/>
              <a:t>8</a:t>
            </a:fld>
            <a:endParaRPr lang="en-US" dirty="0"/>
          </a:p>
        </p:txBody>
      </p:sp>
    </p:spTree>
    <p:extLst>
      <p:ext uri="{BB962C8B-B14F-4D97-AF65-F5344CB8AC3E}">
        <p14:creationId xmlns:p14="http://schemas.microsoft.com/office/powerpoint/2010/main" val="2320691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Scripture shows God accepts both animal and grain offerings; what distinguishes a pleasing sacrifice is the worshiper’s obedient heart, not merely the offering’s substance.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Leviticus prescribes five major sacrifices (burnt, grain, fellowship, sin, guilt), demonstrating that produce and livestock alike can fulfill covenant obligations (Lev 2:1-16).</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Festivals such as Pentecost/Weeks require paired grain “</a:t>
            </a:r>
            <a:r>
              <a:rPr lang="en-US" sz="1800" b="1" kern="100" dirty="0" err="1">
                <a:effectLst/>
                <a:latin typeface="Calibri" panose="020F0502020204030204" pitchFamily="34" charset="0"/>
                <a:ea typeface="Aptos" panose="020B0004020202020204" pitchFamily="34" charset="0"/>
                <a:cs typeface="Times New Roman" panose="02020603050405020304" pitchFamily="18" charset="0"/>
              </a:rPr>
              <a:t>firstfruits</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and animal offerings (Ex 34:22), proving both categories are inherently acceptable.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Prophets condemn sacrifices performed alongside disobedience (Am 5:21-24), revealing that right rituals without righteousness invite rejection.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rejected gift cannot be explained simply by its being non-animal; later Israel routinely presents grain. More decisive is the giver’s disposition—“the best” and “firstborn” signal trust, while a token gesture exposes divided loyalty. The Law’s broad menu of offerings teaches that worship embraces every vocational yield, yet always under the greater mandate: “to obey is better than sacrifice” (1 Sa 15:22). Thus, acceptable worship integrates correct form with covenant fidelity.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Both grain and animal offerings are valid biblical sacrifices, but God values the worshiper’s attitude above the gift itself. Leviticus and the festivals confirm produce and livestock can honor Him, while prophetic rebukes show rituals devoid of obedience remain unacceptable. Cain’s story and Israel’s history together stress that genuine devotion pairs proper offerings with a heart eager to heed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7F0FC5-B51C-4732-9B6E-B6A14725BDD9}" type="slidenum">
              <a:rPr lang="en-US" smtClean="0"/>
              <a:t>9</a:t>
            </a:fld>
            <a:endParaRPr lang="en-US"/>
          </a:p>
        </p:txBody>
      </p:sp>
    </p:spTree>
    <p:extLst>
      <p:ext uri="{BB962C8B-B14F-4D97-AF65-F5344CB8AC3E}">
        <p14:creationId xmlns:p14="http://schemas.microsoft.com/office/powerpoint/2010/main" val="2204276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86846-A7E1-D3DA-F010-A3DB63108E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9B07B3-B4B1-0513-E376-C7A0147037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FA8944-7342-04FA-0097-67CA5523C6B0}"/>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D999B925-321F-E0AE-80ED-8A73EE5FA2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2C77D6-1618-C4B5-01CA-D430CC29D2A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185952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7D4EB-4453-51D9-A305-5B23F2543D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FC13C0-9325-D195-2E4E-55BC0D76C5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279A2F-F2E3-4A00-1DF6-FE12B081FEE5}"/>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B6EBE978-E2B5-0AE1-D5C4-FEEE4B93A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184B28-C4A4-6B2B-4D0F-53B5162EDEB9}"/>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676773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20520B-9E4A-618C-633C-72DC9BD334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6219DD-5242-CB86-FDD8-CE389DB877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35C113-F13E-6E92-4688-5B9CD01B0655}"/>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A22AD550-5A20-8DB2-6C2E-EDC936FADE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F82974-B6BA-F15C-B15B-7D24F9417DB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557720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2FC6D8-DD87-4B93-8491-43C84EE63FE2}"/>
              </a:ext>
            </a:extLst>
          </p:cNvPr>
          <p:cNvSpPr>
            <a:spLocks noGrp="1"/>
          </p:cNvSpPr>
          <p:nvPr>
            <p:ph type="pic" sz="quarter" idx="13"/>
          </p:nvPr>
        </p:nvSpPr>
        <p:spPr>
          <a:xfrm>
            <a:off x="7451965" y="1665520"/>
            <a:ext cx="4266960" cy="426696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804672" y="1335024"/>
            <a:ext cx="6190488" cy="1179576"/>
          </a:xfrm>
        </p:spPr>
        <p:txBody>
          <a:bodyPr lIns="91440" tIns="45720" rIns="91440" bIns="45720" anchor="b"/>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850392" y="2825496"/>
            <a:ext cx="6190488" cy="3346704"/>
          </a:xfrm>
        </p:spPr>
        <p:txBody>
          <a:bodyPr/>
          <a:lstStyle>
            <a:lvl1pPr marL="0" indent="0">
              <a:lnSpc>
                <a:spcPct val="110000"/>
              </a:lnSpc>
              <a:buNone/>
              <a:defRPr sz="2000"/>
            </a:lvl1pPr>
            <a:lvl2pPr marL="228600">
              <a:defRPr sz="1800"/>
            </a:lvl2pPr>
            <a:lvl3pPr marL="457200">
              <a:defRPr sz="1600"/>
            </a:lvl3pPr>
            <a:lvl4pPr marL="685800">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lvl1pPr>
              <a:defRPr>
                <a:solidFill>
                  <a:schemeClr val="accent2"/>
                </a:solidFill>
              </a:defRPr>
            </a:lvl1pPr>
          </a:lstStyle>
          <a:p>
            <a:r>
              <a:rPr lang="en-US"/>
              <a:t>9/3/20XX</a:t>
            </a:r>
            <a:endParaRPr lang="en-US" dirty="0"/>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7964424" y="621792"/>
            <a:ext cx="4114800" cy="365125"/>
          </a:xfrm>
        </p:spPr>
        <p:txBody>
          <a:bodyPr/>
          <a:lstStyle>
            <a:lvl1pPr>
              <a:defRPr baseline="0">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9" name="Straight Connector 8">
            <a:extLst>
              <a:ext uri="{FF2B5EF4-FFF2-40B4-BE49-F238E27FC236}">
                <a16:creationId xmlns:a16="http://schemas.microsoft.com/office/drawing/2014/main" id="{FA8B3D0E-ED3F-46FA-AE79-5FEFDE9168E3}"/>
              </a:ext>
            </a:extLst>
          </p:cNvPr>
          <p:cNvCxnSpPr>
            <a:cxnSpLocks/>
          </p:cNvCxnSpPr>
          <p:nvPr userDrawn="1"/>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7" name="Graphic 10">
            <a:extLst>
              <a:ext uri="{FF2B5EF4-FFF2-40B4-BE49-F238E27FC236}">
                <a16:creationId xmlns:a16="http://schemas.microsoft.com/office/drawing/2014/main" id="{AAD06B87-D9B2-4F94-B734-A8F039A2033F}"/>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dirty="0"/>
          </a:p>
        </p:txBody>
      </p:sp>
      <p:sp>
        <p:nvSpPr>
          <p:cNvPr id="19" name="Graphic 11">
            <a:extLst>
              <a:ext uri="{FF2B5EF4-FFF2-40B4-BE49-F238E27FC236}">
                <a16:creationId xmlns:a16="http://schemas.microsoft.com/office/drawing/2014/main" id="{BB13A13C-36EA-4B13-9175-C5FE95B34D33}"/>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dirty="0"/>
          </a:p>
        </p:txBody>
      </p:sp>
    </p:spTree>
    <p:extLst>
      <p:ext uri="{BB962C8B-B14F-4D97-AF65-F5344CB8AC3E}">
        <p14:creationId xmlns:p14="http://schemas.microsoft.com/office/powerpoint/2010/main" val="2026904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4120D15-E48C-4FBE-BB95-24DB36D9F458}"/>
              </a:ext>
            </a:extLst>
          </p:cNvPr>
          <p:cNvSpPr>
            <a:spLocks noGrp="1"/>
          </p:cNvSpPr>
          <p:nvPr>
            <p:ph type="pic" sz="quarter" idx="14"/>
          </p:nvPr>
        </p:nvSpPr>
        <p:spPr>
          <a:xfrm>
            <a:off x="1366432"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anchor="ctr">
            <a:noAutofit/>
          </a:bodyPr>
          <a:lstStyle>
            <a:lvl1pPr algn="ctr">
              <a:buNone/>
              <a:defRPr sz="1600" b="1">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E969F227-D21C-48B3-828A-6BFA9585E82F}"/>
              </a:ext>
            </a:extLst>
          </p:cNvPr>
          <p:cNvSpPr>
            <a:spLocks noGrp="1"/>
          </p:cNvSpPr>
          <p:nvPr>
            <p:ph type="title" hasCustomPrompt="1"/>
          </p:nvPr>
        </p:nvSpPr>
        <p:spPr>
          <a:xfrm>
            <a:off x="5202936" y="585216"/>
            <a:ext cx="5833872" cy="2276856"/>
          </a:xfrm>
        </p:spPr>
        <p:txBody>
          <a:bodyPr anchor="b"/>
          <a:lstStyle>
            <a:lvl1pPr algn="r">
              <a:defRPr sz="6000" b="1" cap="all" spc="400" baseline="0">
                <a:solidFill>
                  <a:schemeClr val="bg1"/>
                </a:solidFill>
              </a:defRPr>
            </a:lvl1pPr>
          </a:lstStyle>
          <a:p>
            <a:r>
              <a:rPr lang="en-US" dirty="0"/>
              <a:t>Title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a:lstStyle>
            <a:lvl1pPr>
              <a:defRPr>
                <a:solidFill>
                  <a:schemeClr val="bg1"/>
                </a:solidFill>
              </a:defRPr>
            </a:lvl1pPr>
          </a:lstStyle>
          <a:p>
            <a:r>
              <a:rPr lang="en-US"/>
              <a:t>9/3/20XX</a:t>
            </a:r>
            <a:endParaRPr lang="en-US" dirty="0"/>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a:lstStyle>
            <a:lvl1pPr>
              <a:defRPr>
                <a:solidFill>
                  <a:schemeClr val="bg1"/>
                </a:solidFill>
              </a:defRPr>
            </a:lvl1pPr>
          </a:lstStyle>
          <a:p>
            <a:r>
              <a:rPr lang="en-US" dirty="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a:lstStyle>
            <a:lvl1pPr>
              <a:defRPr>
                <a:solidFill>
                  <a:schemeClr val="bg1"/>
                </a:solidFill>
              </a:defRPr>
            </a:lvl1pPr>
          </a:lstStyle>
          <a:p>
            <a:fld id="{D8DA9DAA-006C-4F4B-980E-E3DF019B24E2}" type="slidenum">
              <a:rPr lang="en-US" smtClean="0"/>
              <a:pPr/>
              <a:t>‹#›</a:t>
            </a:fld>
            <a:endParaRPr lang="en-US" dirty="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202936" y="3127248"/>
            <a:ext cx="5833872" cy="3118104"/>
          </a:xfrm>
        </p:spPr>
        <p:txBody>
          <a:bodyPr/>
          <a:lstStyle>
            <a:lvl1pPr marL="0" indent="0" algn="r">
              <a:buNone/>
              <a:defRPr sz="1800">
                <a:solidFill>
                  <a:schemeClr val="bg1"/>
                </a:solidFill>
              </a:defRPr>
            </a:lvl1pPr>
          </a:lstStyle>
          <a:p>
            <a:pPr lvl="0"/>
            <a:r>
              <a:rPr lang="en-US"/>
              <a:t>Click to edit Master text styles</a:t>
            </a:r>
          </a:p>
        </p:txBody>
      </p:sp>
      <p:sp>
        <p:nvSpPr>
          <p:cNvPr id="11" name="Graphic 12">
            <a:extLst>
              <a:ext uri="{FF2B5EF4-FFF2-40B4-BE49-F238E27FC236}">
                <a16:creationId xmlns:a16="http://schemas.microsoft.com/office/drawing/2014/main" id="{EA1B6985-3E5A-40F4-9268-D4AB3BBF8C9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dirty="0"/>
          </a:p>
        </p:txBody>
      </p:sp>
      <p:sp>
        <p:nvSpPr>
          <p:cNvPr id="13" name="Graphic 13">
            <a:extLst>
              <a:ext uri="{FF2B5EF4-FFF2-40B4-BE49-F238E27FC236}">
                <a16:creationId xmlns:a16="http://schemas.microsoft.com/office/drawing/2014/main" id="{338BC906-9D03-4280-85E8-21A81BC21D73}"/>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dirty="0"/>
          </a:p>
        </p:txBody>
      </p:sp>
      <p:sp>
        <p:nvSpPr>
          <p:cNvPr id="17" name="Graphic 15">
            <a:extLst>
              <a:ext uri="{FF2B5EF4-FFF2-40B4-BE49-F238E27FC236}">
                <a16:creationId xmlns:a16="http://schemas.microsoft.com/office/drawing/2014/main" id="{C5C06D53-C9F6-47E8-BFE1-B8193A1AED8B}"/>
              </a:ext>
            </a:extLst>
          </p:cNvPr>
          <p:cNvSpPr/>
          <p:nvPr userDrawn="1"/>
        </p:nvSpPr>
        <p:spPr>
          <a:xfrm>
            <a:off x="1669987"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dirty="0"/>
          </a:p>
        </p:txBody>
      </p:sp>
    </p:spTree>
    <p:extLst>
      <p:ext uri="{BB962C8B-B14F-4D97-AF65-F5344CB8AC3E}">
        <p14:creationId xmlns:p14="http://schemas.microsoft.com/office/powerpoint/2010/main" val="214525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1190626" y="2536031"/>
            <a:ext cx="9810751"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02754576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6391656" y="804672"/>
            <a:ext cx="4434840" cy="886968"/>
          </a:xfrm>
        </p:spPr>
        <p:txBody>
          <a:bodyPr anchor="b"/>
          <a:lstStyle>
            <a:lvl1pPr algn="l">
              <a:defRPr sz="5400" b="0" i="0" cap="none" baseline="0"/>
            </a:lvl1pPr>
          </a:lstStyle>
          <a:p>
            <a:r>
              <a:rPr lang="en-US" dirty="0"/>
              <a:t>Title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6391654" y="1801368"/>
            <a:ext cx="4434840" cy="4754880"/>
          </a:xfrm>
        </p:spPr>
        <p:txBody>
          <a:bodyPr>
            <a:normAutofit/>
          </a:bodyPr>
          <a:lstStyle>
            <a:lvl1pPr marL="0" indent="0" algn="l">
              <a:lnSpc>
                <a:spcPct val="11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a:xfrm rot="16200000">
            <a:off x="9811512" y="1591056"/>
            <a:ext cx="3547872" cy="365125"/>
          </a:xfrm>
        </p:spPr>
        <p:txBody>
          <a:bodyPr/>
          <a:lstStyle>
            <a:lvl1pPr>
              <a:defRPr>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7" name="Straight Connector 6">
            <a:extLst>
              <a:ext uri="{FF2B5EF4-FFF2-40B4-BE49-F238E27FC236}">
                <a16:creationId xmlns:a16="http://schemas.microsoft.com/office/drawing/2014/main" id="{6939C974-0ED4-4915-BBF7-1FB00C18AD45}"/>
              </a:ext>
            </a:extLst>
          </p:cNvPr>
          <p:cNvCxnSpPr>
            <a:cxnSpLocks/>
          </p:cNvCxnSpPr>
          <p:nvPr userDrawn="1"/>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15930B2-E36D-4D05-A6B3-CA1BF61D50CC}"/>
              </a:ext>
            </a:extLst>
          </p:cNvPr>
          <p:cNvSpPr/>
          <p:nvPr userDrawn="1"/>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12">
            <a:extLst>
              <a:ext uri="{FF2B5EF4-FFF2-40B4-BE49-F238E27FC236}">
                <a16:creationId xmlns:a16="http://schemas.microsoft.com/office/drawing/2014/main" id="{9CEC7E0F-60E8-418B-978D-C607C82E97F7}"/>
              </a:ext>
            </a:extLst>
          </p:cNvPr>
          <p:cNvSpPr>
            <a:spLocks noGrp="1"/>
          </p:cNvSpPr>
          <p:nvPr>
            <p:ph type="pic" sz="quarter" idx="13"/>
          </p:nvPr>
        </p:nvSpPr>
        <p:spPr>
          <a:xfrm>
            <a:off x="283464" y="3108960"/>
            <a:ext cx="5221224" cy="3447288"/>
          </a:xfrm>
        </p:spPr>
        <p:txBody>
          <a:bodyPr anchor="ctr"/>
          <a:lstStyle>
            <a:lvl1pPr algn="ctr">
              <a:buNone/>
              <a:defRPr>
                <a:solidFill>
                  <a:schemeClr val="bg1"/>
                </a:solidFill>
              </a:defRPr>
            </a:lvl1pPr>
          </a:lstStyle>
          <a:p>
            <a:r>
              <a:rPr lang="en-US"/>
              <a:t>Click icon to add picture</a:t>
            </a:r>
            <a:endParaRPr lang="en-US" dirty="0"/>
          </a:p>
        </p:txBody>
      </p:sp>
      <p:sp>
        <p:nvSpPr>
          <p:cNvPr id="10" name="Picture Placeholder 12">
            <a:extLst>
              <a:ext uri="{FF2B5EF4-FFF2-40B4-BE49-F238E27FC236}">
                <a16:creationId xmlns:a16="http://schemas.microsoft.com/office/drawing/2014/main" id="{F146D6C1-343E-4F97-A565-55BBB15F4C77}"/>
              </a:ext>
            </a:extLst>
          </p:cNvPr>
          <p:cNvSpPr>
            <a:spLocks noGrp="1"/>
          </p:cNvSpPr>
          <p:nvPr>
            <p:ph type="pic" sz="quarter" idx="14"/>
          </p:nvPr>
        </p:nvSpPr>
        <p:spPr>
          <a:xfrm>
            <a:off x="283464" y="301752"/>
            <a:ext cx="2459736" cy="2505456"/>
          </a:xfrm>
        </p:spPr>
        <p:txBody>
          <a:bodyPr anchor="ctr"/>
          <a:lstStyle>
            <a:lvl1pPr algn="ctr">
              <a:buNone/>
              <a:defRPr>
                <a:solidFill>
                  <a:schemeClr val="bg1"/>
                </a:solidFill>
              </a:defRPr>
            </a:lvl1pPr>
          </a:lstStyle>
          <a:p>
            <a:r>
              <a:rPr lang="en-US"/>
              <a:t>Click icon to add picture</a:t>
            </a:r>
            <a:endParaRPr lang="en-US" dirty="0"/>
          </a:p>
        </p:txBody>
      </p:sp>
      <p:sp>
        <p:nvSpPr>
          <p:cNvPr id="11" name="Picture Placeholder 12">
            <a:extLst>
              <a:ext uri="{FF2B5EF4-FFF2-40B4-BE49-F238E27FC236}">
                <a16:creationId xmlns:a16="http://schemas.microsoft.com/office/drawing/2014/main" id="{BA123E2D-4554-47D5-B0EC-0C47EDB41626}"/>
              </a:ext>
            </a:extLst>
          </p:cNvPr>
          <p:cNvSpPr>
            <a:spLocks noGrp="1"/>
          </p:cNvSpPr>
          <p:nvPr>
            <p:ph type="pic" sz="quarter" idx="15"/>
          </p:nvPr>
        </p:nvSpPr>
        <p:spPr>
          <a:xfrm>
            <a:off x="3044952" y="301752"/>
            <a:ext cx="2459736" cy="2505456"/>
          </a:xfrm>
        </p:spPr>
        <p:txBody>
          <a:bodyPr anchor="ctr"/>
          <a:lstStyle>
            <a:lvl1pPr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028586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DB646-D05B-8DBA-6B24-B144D53228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7BE065-BBE8-8D8B-17AF-F33E442713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EC5D01-9CA5-ED1C-254B-CDC1E8A0432E}"/>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29CE44BB-21C2-814B-5C1E-A6E1D66DA7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D9747B-C118-149A-E694-857295CEF16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011004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F20D5-29CF-2E8C-A8AC-B69E079232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FDCE24E-705E-FD9B-3ACF-958CC59CCB4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01B327-FAC4-9A4D-994A-C55B568186FF}"/>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4E38B6E5-C7DD-FC73-5E60-DDF63E1D9E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D90878-FA95-1F70-8392-E5D67D57DEA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495208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F2D55-A175-BD14-87C5-EE881FCC74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6CD35A-8A81-7147-E343-036A1BCA6A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863101D-7201-D488-6B9B-321220F928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264064-F52A-A087-3F39-02F5C470CC39}"/>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13405BB7-06C0-D17F-CB75-07E111DE89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AC02C1-4DFD-1D98-F2EA-BE4D8D89367F}"/>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564342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2404C-A54A-A374-BEAE-E611E2FAAA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B566D4-6C04-ABEA-512D-9B64A47A33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6C8DA5-A9E3-6F2A-3FC7-88DBACF4C2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5F08D4-3E98-CAE5-02AB-C4EFB7C04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57371E-2C38-2595-C037-FC3CCD8CD2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C249EA-FDEA-81F2-FCFA-F6BF0A33CAB2}"/>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8" name="Footer Placeholder 7">
            <a:extLst>
              <a:ext uri="{FF2B5EF4-FFF2-40B4-BE49-F238E27FC236}">
                <a16:creationId xmlns:a16="http://schemas.microsoft.com/office/drawing/2014/main" id="{CE0C4E2D-E83C-1D2B-154B-5A2A8710AC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8BA8B6-0600-F085-1FCD-5F1218E302F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616546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90B4F-789D-CCD2-EA92-8F7031A0E0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1C480E-6C45-58E9-8DD2-C28C89058FCA}"/>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4" name="Footer Placeholder 3">
            <a:extLst>
              <a:ext uri="{FF2B5EF4-FFF2-40B4-BE49-F238E27FC236}">
                <a16:creationId xmlns:a16="http://schemas.microsoft.com/office/drawing/2014/main" id="{28C981FC-2855-2373-C6F2-5915553630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C1DE87-D753-9AEC-243D-1406D5D37085}"/>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864675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C4C1CB-ED50-285C-F966-F73AE23D7EF9}"/>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3" name="Footer Placeholder 2">
            <a:extLst>
              <a:ext uri="{FF2B5EF4-FFF2-40B4-BE49-F238E27FC236}">
                <a16:creationId xmlns:a16="http://schemas.microsoft.com/office/drawing/2014/main" id="{14B6B312-C62A-7FE9-C0F3-CA1EDFA67B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8ADD0B-B619-AC9E-8DE8-05DAEFB0CD61}"/>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28996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E6202-707D-7EBA-7CA5-943FFD5FEE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7F8927D-3077-E8DF-788B-F8FBB26A4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A74444-3F90-7A26-D8E8-8178CFD1E6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CA6DAB-5C42-DB94-6708-515FBC87CF71}"/>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2E356199-D53F-9E99-A46E-BBD90283A3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4E9978-FDEF-0815-7773-16DCD96AC62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100428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2399D-B67B-3786-0E87-B5049B62CF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27A080-1A7F-2DF9-3FA3-9DAEC71820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369788-56A3-2137-5EEF-E99A809AF7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D45ED8-0903-D6F9-4782-71EBEE34E397}"/>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5C99B202-5437-241C-08CF-A8D98EAB3F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2514EA-7462-8235-1BF5-230923B69F1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334352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7030A0"/>
            </a:gs>
            <a:gs pos="27000">
              <a:schemeClr val="accent1">
                <a:lumMod val="60000"/>
                <a:lumOff val="40000"/>
              </a:schemeClr>
            </a:gs>
            <a:gs pos="86000">
              <a:schemeClr val="bg2">
                <a:lumMod val="40000"/>
                <a:lumOff val="60000"/>
              </a:schemeClr>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DFFF6F-AD6C-3650-5721-1CDF7CFA51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761F57-2F8D-82DE-4593-5E7F2CC557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5145D-C6A6-1D97-CC17-A55C99FF51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1A3BB8D3-DEE8-A209-B111-7121338E95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A8CE746-451A-7162-9A11-E08CCA39DE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06BCEE-0492-4B5C-8080-E6FC7311BF01}" type="slidenum">
              <a:rPr lang="en-US" smtClean="0"/>
              <a:t>‹#›</a:t>
            </a:fld>
            <a:endParaRPr lang="en-US"/>
          </a:p>
        </p:txBody>
      </p:sp>
    </p:spTree>
    <p:extLst>
      <p:ext uri="{BB962C8B-B14F-4D97-AF65-F5344CB8AC3E}">
        <p14:creationId xmlns:p14="http://schemas.microsoft.com/office/powerpoint/2010/main" val="1472193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 Id="rId9" Type="http://schemas.openxmlformats.org/officeDocument/2006/relationships/image" Target="../media/image8.emf"/></Relationships>
</file>

<file path=ppt/slides/_rels/slide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 Id="rId9" Type="http://schemas.openxmlformats.org/officeDocument/2006/relationships/image" Target="../media/image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fif"/><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fif"/><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un rays shining through the clouds&#10;&#10;Description automatically generated">
            <a:extLst>
              <a:ext uri="{FF2B5EF4-FFF2-40B4-BE49-F238E27FC236}">
                <a16:creationId xmlns:a16="http://schemas.microsoft.com/office/drawing/2014/main" id="{A88DB5C2-7069-3295-DF7A-242275D53012}"/>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7814"/>
          <a:stretch/>
        </p:blipFill>
        <p:spPr>
          <a:xfrm rot="10800000">
            <a:off x="0" y="0"/>
            <a:ext cx="12192000" cy="7412382"/>
          </a:xfrm>
          <a:prstGeom prst="rect">
            <a:avLst/>
          </a:prstGeom>
        </p:spPr>
      </p:pic>
      <p:sp>
        <p:nvSpPr>
          <p:cNvPr id="2" name="Title 1">
            <a:extLst>
              <a:ext uri="{FF2B5EF4-FFF2-40B4-BE49-F238E27FC236}">
                <a16:creationId xmlns:a16="http://schemas.microsoft.com/office/drawing/2014/main" id="{22485D04-ECD1-4504-A279-3A0C3B378B8E}"/>
              </a:ext>
            </a:extLst>
          </p:cNvPr>
          <p:cNvSpPr>
            <a:spLocks noGrp="1"/>
          </p:cNvSpPr>
          <p:nvPr>
            <p:ph type="ctrTitle"/>
          </p:nvPr>
        </p:nvSpPr>
        <p:spPr>
          <a:xfrm>
            <a:off x="3341903" y="-414669"/>
            <a:ext cx="8850097" cy="2809875"/>
          </a:xfrm>
        </p:spPr>
        <p:txBody>
          <a:bodyPr anchor="ctr">
            <a:normAutofit/>
          </a:bodyPr>
          <a:lstStyle/>
          <a:p>
            <a:pPr algn="l"/>
            <a:r>
              <a:rPr lang="en-US" sz="3600" dirty="0">
                <a:latin typeface="Arial Black" panose="020B0A04020102020204" pitchFamily="34" charset="0"/>
              </a:rPr>
              <a:t>The Offerings of Cain and Abel</a:t>
            </a:r>
          </a:p>
        </p:txBody>
      </p:sp>
      <p:sp>
        <p:nvSpPr>
          <p:cNvPr id="3" name="Subtitle 2">
            <a:extLst>
              <a:ext uri="{FF2B5EF4-FFF2-40B4-BE49-F238E27FC236}">
                <a16:creationId xmlns:a16="http://schemas.microsoft.com/office/drawing/2014/main" id="{BD819F24-11D8-4D4D-82E9-F811469BA3E5}"/>
              </a:ext>
            </a:extLst>
          </p:cNvPr>
          <p:cNvSpPr>
            <a:spLocks noGrp="1"/>
          </p:cNvSpPr>
          <p:nvPr>
            <p:ph type="subTitle" idx="1"/>
          </p:nvPr>
        </p:nvSpPr>
        <p:spPr>
          <a:xfrm>
            <a:off x="592135" y="3803577"/>
            <a:ext cx="5989417" cy="2329463"/>
          </a:xfrm>
        </p:spPr>
        <p:txBody>
          <a:bodyPr>
            <a:normAutofit lnSpcReduction="10000"/>
          </a:bodyPr>
          <a:lstStyle/>
          <a:p>
            <a:pPr marL="0" marR="0" algn="l">
              <a:spcBef>
                <a:spcPts val="0"/>
              </a:spcBef>
              <a:spcAft>
                <a:spcPts val="600"/>
              </a:spcAft>
            </a:pP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Then the LORD said to Cain, “Why are you angry? Why is your face downcast? If you do what is right, will you not be accepted? But if you do not do what is right, sin is crouching at your door; it desires to have you, but you must rule over it. ” </a:t>
            </a:r>
          </a:p>
          <a:p>
            <a:pPr marL="0" marR="0" algn="r">
              <a:spcBef>
                <a:spcPts val="0"/>
              </a:spcBef>
              <a:spcAft>
                <a:spcPts val="600"/>
              </a:spcAft>
            </a:pP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 Genesis 4:6–7 NIV </a:t>
            </a:r>
          </a:p>
        </p:txBody>
      </p:sp>
      <p:sp>
        <p:nvSpPr>
          <p:cNvPr id="5" name="TextBox 5">
            <a:extLst>
              <a:ext uri="{FF2B5EF4-FFF2-40B4-BE49-F238E27FC236}">
                <a16:creationId xmlns:a16="http://schemas.microsoft.com/office/drawing/2014/main" id="{69BCB339-1278-C99C-81D4-F8266DDC2FE9}"/>
              </a:ext>
            </a:extLst>
          </p:cNvPr>
          <p:cNvSpPr txBox="1"/>
          <p:nvPr/>
        </p:nvSpPr>
        <p:spPr>
          <a:xfrm>
            <a:off x="10513084" y="6384656"/>
            <a:ext cx="2208474" cy="28110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nSpc>
                <a:spcPct val="107000"/>
              </a:lnSpc>
              <a:spcBef>
                <a:spcPts val="0"/>
              </a:spcBef>
              <a:spcAft>
                <a:spcPts val="800"/>
              </a:spcAft>
            </a:pPr>
            <a:r>
              <a:rPr lang="en-US" sz="1200" b="1" dirty="0">
                <a:effectLst/>
                <a:latin typeface="Arial Black" panose="020B0A04020102020204" pitchFamily="34" charset="0"/>
                <a:ea typeface="Aptos" panose="020B0004020202020204" pitchFamily="34" charset="0"/>
              </a:rPr>
              <a:t>Week of June 1</a:t>
            </a:r>
          </a:p>
        </p:txBody>
      </p:sp>
    </p:spTree>
    <p:extLst>
      <p:ext uri="{BB962C8B-B14F-4D97-AF65-F5344CB8AC3E}">
        <p14:creationId xmlns:p14="http://schemas.microsoft.com/office/powerpoint/2010/main" val="122432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F1615-49EC-945C-7854-CE34677C2D90}"/>
            </a:ext>
          </a:extLst>
        </p:cNvPr>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145565F3-94DB-C63E-0345-2BD38CE87F48}"/>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8368" t="13306" r="5237"/>
          <a:stretch/>
        </p:blipFill>
        <p:spPr>
          <a:xfrm rot="10800000">
            <a:off x="0" y="-452362"/>
            <a:ext cx="12192000" cy="7074568"/>
          </a:xfrm>
          <a:prstGeom prst="rect">
            <a:avLst/>
          </a:prstGeom>
        </p:spPr>
      </p:pic>
      <p:sp>
        <p:nvSpPr>
          <p:cNvPr id="8" name="Title 1">
            <a:extLst>
              <a:ext uri="{FF2B5EF4-FFF2-40B4-BE49-F238E27FC236}">
                <a16:creationId xmlns:a16="http://schemas.microsoft.com/office/drawing/2014/main" id="{18DF4AFC-FA74-B553-14F6-DB170ABDCCC5}"/>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5" name="Straight Connector 4">
            <a:extLst>
              <a:ext uri="{FF2B5EF4-FFF2-40B4-BE49-F238E27FC236}">
                <a16:creationId xmlns:a16="http://schemas.microsoft.com/office/drawing/2014/main" id="{C5CBE1F6-42E4-3FEF-BAF3-45DFB1156EF9}"/>
              </a:ext>
            </a:extLst>
          </p:cNvPr>
          <p:cNvCxnSpPr>
            <a:cxnSpLocks/>
          </p:cNvCxnSpPr>
          <p:nvPr/>
        </p:nvCxnSpPr>
        <p:spPr>
          <a:xfrm>
            <a:off x="716559" y="6797634"/>
            <a:ext cx="10972800" cy="0"/>
          </a:xfrm>
          <a:prstGeom prst="line">
            <a:avLst/>
          </a:prstGeom>
          <a:ln w="920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4160C2E-CAEE-3B57-4FDC-35D76EBD6F01}"/>
              </a:ext>
            </a:extLst>
          </p:cNvPr>
          <p:cNvCxnSpPr>
            <a:cxnSpLocks/>
          </p:cNvCxnSpPr>
          <p:nvPr/>
        </p:nvCxnSpPr>
        <p:spPr>
          <a:xfrm>
            <a:off x="921025" y="700318"/>
            <a:ext cx="10972800" cy="0"/>
          </a:xfrm>
          <a:prstGeom prst="line">
            <a:avLst/>
          </a:prstGeom>
          <a:ln w="1301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FAD823F0-AAA5-360E-54A9-DCE9B4E305CB}"/>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2042DE1-3F6D-2842-8421-ABF27E8A1FEA}"/>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5E60FF6-FBEC-0A83-FC04-130A5AA70F1E}"/>
              </a:ext>
            </a:extLst>
          </p:cNvPr>
          <p:cNvSpPr txBox="1"/>
          <p:nvPr/>
        </p:nvSpPr>
        <p:spPr>
          <a:xfrm>
            <a:off x="1447800" y="814334"/>
            <a:ext cx="9067797" cy="4589398"/>
          </a:xfrm>
          <a:prstGeom prst="rect">
            <a:avLst/>
          </a:prstGeom>
          <a:noFill/>
        </p:spPr>
        <p:txBody>
          <a:bodyPr wrap="square">
            <a:spAutoFit/>
          </a:bodyPr>
          <a:lstStyle/>
          <a:p>
            <a:pPr marL="0" lvl="1" indent="0">
              <a:lnSpc>
                <a:spcPct val="107000"/>
              </a:lnSpc>
              <a:spcBef>
                <a:spcPts val="0"/>
              </a:spcBef>
              <a:buNone/>
            </a:pPr>
            <a:r>
              <a:rPr lang="en-US" sz="28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Temptation, Failure, and Victory</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Throughout the Bible, we see examples of people who face temptation and fail to resist it. Three chapters into the book of Genesis, Adam and Eve are tempted by the serpent, and they ignore God’s words to them. Now a chapter later, Cain is tempted to sin. God gives him advice to help him resist, but he doesn’t. Even Moses, the great leader responsible for conveying God’s instruction to the people, shows his anger instead of glorifying God (Num. 20:10–12).</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It is not until Jesus that we see someone who faces temptation—like every person before—but resists (Matt. 4:1–11). Jesus was tempted in every way, and yet He does not give into the devil (Heb. 4:15). He is the only one who has perfect victory over temptation, sin, and evil. As Paul encourages Christians, because of Jesus’ victory, we also can choose to resist temptation, for God will always provide a way of escape (1 Cor. 10:13). </a:t>
            </a:r>
          </a:p>
        </p:txBody>
      </p:sp>
      <p:sp>
        <p:nvSpPr>
          <p:cNvPr id="2" name="Slide Number Placeholder 5">
            <a:extLst>
              <a:ext uri="{FF2B5EF4-FFF2-40B4-BE49-F238E27FC236}">
                <a16:creationId xmlns:a16="http://schemas.microsoft.com/office/drawing/2014/main" id="{F9D7391D-0D33-3834-AA54-6DBB5B331064}"/>
              </a:ext>
            </a:extLst>
          </p:cNvPr>
          <p:cNvSpPr txBox="1">
            <a:spLocks/>
          </p:cNvSpPr>
          <p:nvPr/>
        </p:nvSpPr>
        <p:spPr>
          <a:xfrm>
            <a:off x="8982254" y="6489198"/>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10</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765026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61D80758-C574-5D53-B47A-86F37C1D91A4}"/>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7814" r="3625" b="7479"/>
          <a:stretch/>
        </p:blipFill>
        <p:spPr>
          <a:xfrm rot="10800000">
            <a:off x="0" y="0"/>
            <a:ext cx="12192000" cy="6858000"/>
          </a:xfrm>
          <a:prstGeom prst="rect">
            <a:avLst/>
          </a:prstGeom>
        </p:spPr>
      </p:pic>
      <p:sp>
        <p:nvSpPr>
          <p:cNvPr id="8" name="Title 1">
            <a:extLst>
              <a:ext uri="{FF2B5EF4-FFF2-40B4-BE49-F238E27FC236}">
                <a16:creationId xmlns:a16="http://schemas.microsoft.com/office/drawing/2014/main" id="{1FFA9FA5-98A4-011A-BD87-F2D1CCFDE8C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4" name="Straight Connector 3">
            <a:extLst>
              <a:ext uri="{FF2B5EF4-FFF2-40B4-BE49-F238E27FC236}">
                <a16:creationId xmlns:a16="http://schemas.microsoft.com/office/drawing/2014/main" id="{5855848C-BCBB-8FBA-1855-48293D01B469}"/>
              </a:ext>
            </a:extLst>
          </p:cNvPr>
          <p:cNvCxnSpPr>
            <a:cxnSpLocks/>
          </p:cNvCxnSpPr>
          <p:nvPr/>
        </p:nvCxnSpPr>
        <p:spPr>
          <a:xfrm>
            <a:off x="921025" y="633643"/>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115E37A5-488A-473F-9F45-727651F874D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6BEA303-A849-4DB0-ABEB-C4431949E64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1C5EB79-2862-B2AA-2C73-128339E36BD6}"/>
              </a:ext>
            </a:extLst>
          </p:cNvPr>
          <p:cNvSpPr txBox="1"/>
          <p:nvPr/>
        </p:nvSpPr>
        <p:spPr>
          <a:xfrm>
            <a:off x="838200" y="804809"/>
            <a:ext cx="11130371" cy="5384294"/>
          </a:xfrm>
          <a:prstGeom prst="rect">
            <a:avLst/>
          </a:prstGeom>
          <a:solidFill>
            <a:schemeClr val="bg1">
              <a:alpha val="25000"/>
            </a:schemeClr>
          </a:solidFill>
        </p:spPr>
        <p:txBody>
          <a:bodyPr wrap="square">
            <a:spAutoFit/>
          </a:bodyPr>
          <a:lstStyle/>
          <a:p>
            <a:pPr marL="0" marR="0"/>
            <a:r>
              <a:rPr lang="en-US" sz="2000" b="1" u="heavy" kern="100" cap="small"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Abel Remembered As Righteous</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Although Abel’s life was but a vapor (possibly what his name is meant to signify), he is remembered as a righteous man. The shedding of innocent blood is a grievous crime (Gen. 9:6; Deut. 19:10; Prov. 6:16–19), and Abel’s blood cries out for justice from the ground (Gen. 4:10). The first murder shows us that the unjust shedding of blood is something that only God can correct. Jesus seems to compare “righteous Abel” to prophets who have been killed for bringing hard messages (Matt. 23:35; Luke 11:51). Abel is also mentioned in the “hall of faith” in Hebrews 11, as someone who was faithful and righteous before God, by offering an acceptable sacrifice (v. 4). In a dramatic comparison, Hebrews 12:24 says that Jesus’ blood “speaks a better word than the blood of Abel.” Abel’s blood continues to cry out for jus-tice, and thus it requires the perfect blood of Jesus to satisfy.</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r>
              <a:rPr lang="en-US" sz="20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The Curse on Ham and the Mark of Cain</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In Genesis 4:15, God gives Cain a mark to protect him from vigilante justice. Unfortunately, this story of God’s mercy has been misused by people with preexisting prejudices. It has been used to justify discrimination and racism. During the transatlantic slave trade, many Christians and Mormons of North America saw the mark of Cain (along with the curse on Noah’s son, Ham [Gen. 9:24–25]) as justifying slavery of African people. They argued that the mark altered the color of Cain’s skin—an interpretation with no basis in the text. This misreading supported the idea that dark skin was somehow inferior, which justified subjugation and countless harms during centuries of slavery and segregation in the United States. What the Bible really says is that all humanity is created in God’s image (Gen. 1:27), that Christ died to reconcile all nations (Gal. 3:28; Rev. 5:9), and that every tribe, tongue, and nation shall praise God together (Rev. 5:9; 7:9). The legacy of this interpretation helps us to see how important it is to read Scripture carefully and avoid inventing our own explanations. </a:t>
            </a:r>
          </a:p>
        </p:txBody>
      </p:sp>
      <p:sp>
        <p:nvSpPr>
          <p:cNvPr id="2" name="Slide Number Placeholder 5">
            <a:extLst>
              <a:ext uri="{FF2B5EF4-FFF2-40B4-BE49-F238E27FC236}">
                <a16:creationId xmlns:a16="http://schemas.microsoft.com/office/drawing/2014/main" id="{1FF59315-FBE9-2090-C1B6-2618FE689BB5}"/>
              </a:ext>
            </a:extLst>
          </p:cNvPr>
          <p:cNvSpPr txBox="1">
            <a:spLocks/>
          </p:cNvSpPr>
          <p:nvPr/>
        </p:nvSpPr>
        <p:spPr>
          <a:xfrm>
            <a:off x="8982254" y="635267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bg1"/>
                </a:solidFill>
                <a:effectLst>
                  <a:outerShdw blurRad="38100" dist="38100" dir="2700000" algn="tl">
                    <a:srgbClr val="000000">
                      <a:alpha val="43137"/>
                    </a:srgbClr>
                  </a:outerShdw>
                </a:effectLst>
                <a:latin typeface="Arial Black" panose="020B0A04020102020204" pitchFamily="34" charset="0"/>
              </a:rPr>
              <a:pPr>
                <a:spcAft>
                  <a:spcPts val="600"/>
                </a:spcAft>
              </a:pPr>
              <a:t>11</a:t>
            </a:fld>
            <a:endParaRPr lang="en-US" sz="2000" b="1" cap="all" spc="100"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40672416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8F2F4-27B6-8A2F-3254-86E5809ADFC2}"/>
            </a:ext>
          </a:extLst>
        </p:cNvPr>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97AD03C1-81D3-99FB-24C6-34BF88D8864A}"/>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7814" r="3625" b="7479"/>
          <a:stretch/>
        </p:blipFill>
        <p:spPr>
          <a:xfrm rot="10800000">
            <a:off x="0" y="0"/>
            <a:ext cx="12192000" cy="6858000"/>
          </a:xfrm>
          <a:prstGeom prst="rect">
            <a:avLst/>
          </a:prstGeom>
        </p:spPr>
      </p:pic>
      <p:sp>
        <p:nvSpPr>
          <p:cNvPr id="8" name="Title 1">
            <a:extLst>
              <a:ext uri="{FF2B5EF4-FFF2-40B4-BE49-F238E27FC236}">
                <a16:creationId xmlns:a16="http://schemas.microsoft.com/office/drawing/2014/main" id="{73EC0B72-CE63-4E2B-9D41-3B21FD2A525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4" name="Straight Connector 3">
            <a:extLst>
              <a:ext uri="{FF2B5EF4-FFF2-40B4-BE49-F238E27FC236}">
                <a16:creationId xmlns:a16="http://schemas.microsoft.com/office/drawing/2014/main" id="{A1720C1C-48B3-8C0B-235A-E5EE9F6394FD}"/>
              </a:ext>
            </a:extLst>
          </p:cNvPr>
          <p:cNvCxnSpPr>
            <a:cxnSpLocks/>
          </p:cNvCxnSpPr>
          <p:nvPr/>
        </p:nvCxnSpPr>
        <p:spPr>
          <a:xfrm>
            <a:off x="921025" y="633643"/>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9CC4AF48-1896-C807-C245-06CED002DC7D}"/>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149BF6C5-CE1B-B5C6-C833-73EAFF0B7029}"/>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1811E83-269E-8B22-3F42-3DCF1D1CFD36}"/>
              </a:ext>
            </a:extLst>
          </p:cNvPr>
          <p:cNvSpPr txBox="1"/>
          <p:nvPr/>
        </p:nvSpPr>
        <p:spPr>
          <a:xfrm>
            <a:off x="838200" y="804809"/>
            <a:ext cx="11130371" cy="5661422"/>
          </a:xfrm>
          <a:prstGeom prst="rect">
            <a:avLst/>
          </a:prstGeom>
          <a:solidFill>
            <a:schemeClr val="bg1">
              <a:alpha val="25000"/>
            </a:schemeClr>
          </a:solidFill>
        </p:spPr>
        <p:txBody>
          <a:bodyPr wrap="square">
            <a:spAutoFit/>
          </a:bodyPr>
          <a:lstStyle/>
          <a:p>
            <a:pPr marL="0" marR="0"/>
            <a:r>
              <a:rPr lang="en-US" sz="2000" b="1" u="heavy" kern="100" cap="small"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God’s Redemptive Plan</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Just four chapters into Genesis, God’s good world has devolved into chaos and Cain commits the first murder. In Genesis 1–2, humanity is created in God’s image, as a representative and agent of God’s order. But Adam and Eve’s choice to disobey God’s instructions introduces sin into the equation, which leads God to exclude them from the garden and from access to the Tree of Life (Gen. 3:22–23). In Cain’s case, God even urges Cain to master sin. Cain chooses sin like his parents before him—committing premeditated murder.</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Abel’s innocent blood cries out from the ground for justice; but when God confronts Cain, He receives lies and self-pity instead of remorse. Rather than letting God decide what was acceptable, Cain took matters into his own hands to make a huge, life-altering mess. It reminds us that choosing our own paths instead of God’s is the way of foolishness (Prov. 1:7). </a:t>
            </a: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r>
              <a:rPr lang="en-US" sz="20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Consequences and Grace</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 committed the first murder, a crime that is punishable by death according to the Sinai covenant (Deut. 19:11–13). But even with this egregious crime, God shows grace. God does not treat humans as their sins deserve.</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parents, Adam and Eve, were given consequences when they sinned (Gen. 3:16–19), and yet God continued to provide for them and did not withdraw His blessing (Gen. 1:28; 3:21). Cain became a marked wanderer, yet God wouldn’t allow anyone to kill him. The Israelites continually turned their backs on God by seeking other gods, but their Creator was with them and brought them back from exile.</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Ultimately, while there are natural consequences for our actions, God sent His Son to die for the world, even those who are yet sinners (Rom. 5:8). God gives consequences—and mercy. </a:t>
            </a:r>
          </a:p>
        </p:txBody>
      </p:sp>
      <p:sp>
        <p:nvSpPr>
          <p:cNvPr id="2" name="Slide Number Placeholder 5">
            <a:extLst>
              <a:ext uri="{FF2B5EF4-FFF2-40B4-BE49-F238E27FC236}">
                <a16:creationId xmlns:a16="http://schemas.microsoft.com/office/drawing/2014/main" id="{BCC032D4-5DB3-74AC-2FFD-7252BF98898E}"/>
              </a:ext>
            </a:extLst>
          </p:cNvPr>
          <p:cNvSpPr txBox="1">
            <a:spLocks/>
          </p:cNvSpPr>
          <p:nvPr/>
        </p:nvSpPr>
        <p:spPr>
          <a:xfrm>
            <a:off x="8982254" y="644792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bg1"/>
                </a:solidFill>
                <a:effectLst>
                  <a:outerShdw blurRad="38100" dist="38100" dir="2700000" algn="tl">
                    <a:srgbClr val="000000">
                      <a:alpha val="43137"/>
                    </a:srgbClr>
                  </a:outerShdw>
                </a:effectLst>
                <a:latin typeface="Arial Black" panose="020B0A04020102020204" pitchFamily="34" charset="0"/>
              </a:rPr>
              <a:pPr>
                <a:spcAft>
                  <a:spcPts val="600"/>
                </a:spcAft>
              </a:pPr>
              <a:t>12</a:t>
            </a:fld>
            <a:endParaRPr lang="en-US" sz="2000" b="1" cap="all" spc="100"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7090548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n rays shining through the clouds&#10;&#10;Description automatically generated">
            <a:extLst>
              <a:ext uri="{FF2B5EF4-FFF2-40B4-BE49-F238E27FC236}">
                <a16:creationId xmlns:a16="http://schemas.microsoft.com/office/drawing/2014/main" id="{D2482687-3D24-0006-711A-99E82BBEE3C1}"/>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4324" t="7479" r="7814"/>
          <a:stretch/>
        </p:blipFill>
        <p:spPr>
          <a:xfrm>
            <a:off x="2" y="0"/>
            <a:ext cx="12095763" cy="6858000"/>
          </a:xfrm>
          <a:prstGeom prst="rect">
            <a:avLst/>
          </a:prstGeom>
        </p:spPr>
      </p:pic>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687259" y="190239"/>
            <a:ext cx="11408506" cy="655637"/>
          </a:xfrm>
          <a:solidFill>
            <a:srgbClr val="7030A0"/>
          </a:solidFill>
          <a:ln>
            <a:solidFill>
              <a:srgbClr val="7030A0"/>
            </a:solidFill>
          </a:ln>
        </p:spPr>
        <p:txBody>
          <a:bodyPr>
            <a:noAutofit/>
          </a:bodyPr>
          <a:lstStyle/>
          <a:p>
            <a:pPr marL="0" marR="0" algn="ctr">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Temptation - Genesis 4:1–7 NIV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564511" y="874783"/>
            <a:ext cx="6017762"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 Adam made love to his wife Eve, and she became pregnant and gave birth to Cain. She said, “With the help of the LORD I have brought forth a man. ”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2 Later she gave birth to his brother Abel. Now Abel kept flocks, and Cain worked the soil.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3 In the course of time Cain brought some of the fruits of the soil as an offering to the LORD.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4 And Abel also brought an offering—fat portions from some of the firstborn of his flock. The LORD looked with favor on Abel and his offering,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5 but on Cain and his offering he did not look with favor. So Cain was very angry, and his face was downcast.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6 Then the LORD said to Cain, “Why are you angry? Why is your face downcast?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7 If you do what is right, will you not be accepted? But if you do not do what is right, sin is crouching at your door; it desires to have you, but you must rule over it. ”</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6774742" y="861777"/>
            <a:ext cx="5136983"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0000"/>
              </a:lnSpc>
              <a:spcBef>
                <a:spcPts val="2400"/>
              </a:spcBef>
              <a:spcAft>
                <a:spcPts val="0"/>
              </a:spcAft>
              <a:buClr>
                <a:schemeClr val="tx1"/>
              </a:buClr>
              <a:buFont typeface="Wingdings" panose="05000000000000000000" pitchFamily="2" charset="2"/>
              <a:buChar char="q"/>
            </a:pPr>
            <a:endPar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Humanity has become part of the problem, separated from God and the garden of Eden.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Eve acknowledges God’s role in her ability to have her firstborn son, Cain.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Eve has a second son, Abel.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Cain works as a farmer, and Abel works as a shepherd.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Both sons give offerings to God, but only Abel’s is accepted by God.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warns Cain about sin and encourages Cain to do what is right.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657201" y="829974"/>
            <a:ext cx="1115568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48716" y="1164603"/>
            <a:ext cx="2437041" cy="389412"/>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F1AB1B-1F03-88BA-CCB9-D0A094652344}"/>
              </a:ext>
            </a:extLst>
          </p:cNvPr>
          <p:cNvCxnSpPr>
            <a:cxnSpLocks/>
          </p:cNvCxnSpPr>
          <p:nvPr/>
        </p:nvCxnSpPr>
        <p:spPr>
          <a:xfrm rot="16200000">
            <a:off x="3569547" y="3954836"/>
            <a:ext cx="621792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63F852DA-F53D-6F04-2870-AD03F491F1EE}"/>
              </a:ext>
            </a:extLst>
          </p:cNvPr>
          <p:cNvSpPr txBox="1">
            <a:spLocks/>
          </p:cNvSpPr>
          <p:nvPr/>
        </p:nvSpPr>
        <p:spPr>
          <a:xfrm>
            <a:off x="9204620" y="6217701"/>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13</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02755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B1C83-CF73-087F-C2B6-FF99BB2CBD54}"/>
            </a:ext>
          </a:extLst>
        </p:cNvPr>
        <p:cNvGrpSpPr/>
        <p:nvPr/>
      </p:nvGrpSpPr>
      <p:grpSpPr>
        <a:xfrm>
          <a:off x="0" y="0"/>
          <a:ext cx="0" cy="0"/>
          <a:chOff x="0" y="0"/>
          <a:chExt cx="0" cy="0"/>
        </a:xfrm>
      </p:grpSpPr>
      <p:pic>
        <p:nvPicPr>
          <p:cNvPr id="2" name="Picture 1" descr="Sun rays shining through the clouds&#10;&#10;Description automatically generated">
            <a:extLst>
              <a:ext uri="{FF2B5EF4-FFF2-40B4-BE49-F238E27FC236}">
                <a16:creationId xmlns:a16="http://schemas.microsoft.com/office/drawing/2014/main" id="{55CFBF55-FBA5-170E-F0E3-34F9D1423BF9}"/>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4324" t="7479" r="7814"/>
          <a:stretch/>
        </p:blipFill>
        <p:spPr>
          <a:xfrm>
            <a:off x="2" y="0"/>
            <a:ext cx="12095763" cy="6858000"/>
          </a:xfrm>
          <a:prstGeom prst="rect">
            <a:avLst/>
          </a:prstGeom>
        </p:spPr>
      </p:pic>
      <p:sp>
        <p:nvSpPr>
          <p:cNvPr id="3" name="Title 1">
            <a:extLst>
              <a:ext uri="{FF2B5EF4-FFF2-40B4-BE49-F238E27FC236}">
                <a16:creationId xmlns:a16="http://schemas.microsoft.com/office/drawing/2014/main" id="{8784EF6E-E8C7-D2E1-5E7B-F5E2BD4D0C31}"/>
              </a:ext>
            </a:extLst>
          </p:cNvPr>
          <p:cNvSpPr>
            <a:spLocks noGrp="1"/>
          </p:cNvSpPr>
          <p:nvPr>
            <p:ph type="title"/>
          </p:nvPr>
        </p:nvSpPr>
        <p:spPr>
          <a:xfrm>
            <a:off x="687259" y="190239"/>
            <a:ext cx="11408506" cy="400041"/>
          </a:xfrm>
          <a:solidFill>
            <a:srgbClr val="7030A0"/>
          </a:solidFill>
          <a:ln>
            <a:solidFill>
              <a:srgbClr val="7030A0"/>
            </a:solidFill>
          </a:ln>
        </p:spPr>
        <p:txBody>
          <a:bodyPr>
            <a:noAutofit/>
          </a:bodyPr>
          <a:lstStyle/>
          <a:p>
            <a:pPr marL="0" marR="0" algn="ctr">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First Murder - Genesis 4:8–16 NIV</a:t>
            </a:r>
          </a:p>
        </p:txBody>
      </p:sp>
      <p:sp>
        <p:nvSpPr>
          <p:cNvPr id="4" name="Content Placeholder 2">
            <a:extLst>
              <a:ext uri="{FF2B5EF4-FFF2-40B4-BE49-F238E27FC236}">
                <a16:creationId xmlns:a16="http://schemas.microsoft.com/office/drawing/2014/main" id="{49A76FB4-901F-00A2-E35B-5E49B95EBD8C}"/>
              </a:ext>
            </a:extLst>
          </p:cNvPr>
          <p:cNvSpPr txBox="1">
            <a:spLocks/>
          </p:cNvSpPr>
          <p:nvPr/>
        </p:nvSpPr>
        <p:spPr>
          <a:xfrm>
            <a:off x="564510" y="667717"/>
            <a:ext cx="7023850"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0000"/>
              </a:lnSpc>
              <a:spcBef>
                <a:spcPts val="0"/>
              </a:spcBef>
              <a:buNone/>
            </a:pPr>
            <a:endPar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8 Now Cain said to his brother Abel, “Let’s go out to the field. ” While they were in the field, Cain attacked his brother Abel and killed him.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9 Then the LORD said to Cain, “Where is your brother Abel?” “I don’t know,” he replied. “Am I my brother’s keeper?”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10 The LORD said, “What have you done? Listen! Your brother’s blood cries out to me from the ground.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11 Now you are under a curse and driven from the ground, which opened its mouth to receive your brother’s blood from your hand.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12 When you work the ground, it will no longer yield its crops for you. You will be a restless wanderer on the earth. ”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13 Cain said to the LORD, “My punishment is more than I can bear.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14 Today you are driving me from the land, and I will be hidden from your presence; I will be a restless wanderer on the earth, and whoever finds me will kill me. ”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15 But the LORD said to him, “Not so; anyone who kills Cain will suffer vengeance seven times over. ” Then the LORD put a mark on Cain so that no one who found him would kill him.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16 So Cain went out from the LORD’s presence and lived in the land of Nod, east of Eden.</a:t>
            </a:r>
          </a:p>
          <a:p>
            <a:pPr marL="0" marR="0">
              <a:lnSpc>
                <a:spcPct val="100000"/>
              </a:lnSpc>
              <a:spcBef>
                <a:spcPts val="0"/>
              </a:spcBef>
              <a:buNone/>
            </a:pPr>
            <a:endPar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p:txBody>
      </p:sp>
      <p:sp>
        <p:nvSpPr>
          <p:cNvPr id="5" name="Content Placeholder 2">
            <a:extLst>
              <a:ext uri="{FF2B5EF4-FFF2-40B4-BE49-F238E27FC236}">
                <a16:creationId xmlns:a16="http://schemas.microsoft.com/office/drawing/2014/main" id="{5744E57B-DB85-5122-39C1-E0D6499332BD}"/>
              </a:ext>
            </a:extLst>
          </p:cNvPr>
          <p:cNvSpPr txBox="1">
            <a:spLocks/>
          </p:cNvSpPr>
          <p:nvPr/>
        </p:nvSpPr>
        <p:spPr>
          <a:xfrm>
            <a:off x="7772400" y="667717"/>
            <a:ext cx="4139325"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0000"/>
              </a:lnSpc>
              <a:spcBef>
                <a:spcPts val="2400"/>
              </a:spcBef>
              <a:spcAft>
                <a:spcPts val="0"/>
              </a:spcAft>
              <a:buClr>
                <a:schemeClr val="tx1"/>
              </a:buClr>
              <a:buFont typeface="Wingdings" panose="05000000000000000000" pitchFamily="2" charset="2"/>
              <a:buChar char="q"/>
            </a:pPr>
            <a:endPar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Cain becomes angry because his offering was not favored by God, and he murders his brother.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gives Cain an opportunity to confess what he has done, but instead he lies.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As a result of Cain’s sin, the ground will no longer produce food for him to eat. He will have a hard life of wandering.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shows mercy toward Cain by giving him a mark so that no one will kill him. </a:t>
            </a:r>
          </a:p>
        </p:txBody>
      </p:sp>
      <p:cxnSp>
        <p:nvCxnSpPr>
          <p:cNvPr id="11" name="Straight Connector 10">
            <a:extLst>
              <a:ext uri="{FF2B5EF4-FFF2-40B4-BE49-F238E27FC236}">
                <a16:creationId xmlns:a16="http://schemas.microsoft.com/office/drawing/2014/main" id="{451816F9-369E-7DB2-509E-CA7313158327}"/>
              </a:ext>
            </a:extLst>
          </p:cNvPr>
          <p:cNvCxnSpPr>
            <a:cxnSpLocks/>
          </p:cNvCxnSpPr>
          <p:nvPr/>
        </p:nvCxnSpPr>
        <p:spPr>
          <a:xfrm>
            <a:off x="657201" y="667717"/>
            <a:ext cx="1115568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98C72EA6-E6D7-C2DA-A509-160F0311F2B4}"/>
              </a:ext>
            </a:extLst>
          </p:cNvPr>
          <p:cNvSpPr txBox="1">
            <a:spLocks/>
          </p:cNvSpPr>
          <p:nvPr/>
        </p:nvSpPr>
        <p:spPr>
          <a:xfrm rot="16200000">
            <a:off x="-848716" y="1164603"/>
            <a:ext cx="2437041" cy="389412"/>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9" name="Straight Connector 8">
            <a:extLst>
              <a:ext uri="{FF2B5EF4-FFF2-40B4-BE49-F238E27FC236}">
                <a16:creationId xmlns:a16="http://schemas.microsoft.com/office/drawing/2014/main" id="{7EBE9EEA-4702-EC59-F92F-763AECECE3E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9291FEE-E20F-64C3-5429-9B3A1A778E87}"/>
              </a:ext>
            </a:extLst>
          </p:cNvPr>
          <p:cNvCxnSpPr>
            <a:cxnSpLocks/>
          </p:cNvCxnSpPr>
          <p:nvPr/>
        </p:nvCxnSpPr>
        <p:spPr>
          <a:xfrm rot="16200000">
            <a:off x="4655397" y="3776677"/>
            <a:ext cx="621792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6D215D28-AC50-98D5-6418-951FAFF4F0F2}"/>
              </a:ext>
            </a:extLst>
          </p:cNvPr>
          <p:cNvSpPr txBox="1">
            <a:spLocks/>
          </p:cNvSpPr>
          <p:nvPr/>
        </p:nvSpPr>
        <p:spPr>
          <a:xfrm>
            <a:off x="9204620" y="6217701"/>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14</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4138471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15416451-6320-0EE4-884A-CD5C89C979B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48118" y="0"/>
            <a:ext cx="12220082" cy="6858000"/>
          </a:xfrm>
          <a:prstGeom prst="rect">
            <a:avLst/>
          </a:prstGeom>
        </p:spPr>
      </p:pic>
      <p:sp>
        <p:nvSpPr>
          <p:cNvPr id="25" name="Rectangle 24">
            <a:extLst>
              <a:ext uri="{FF2B5EF4-FFF2-40B4-BE49-F238E27FC236}">
                <a16:creationId xmlns:a16="http://schemas.microsoft.com/office/drawing/2014/main" id="{CD653B91-CA79-309E-20E9-1E82F3788D15}"/>
              </a:ext>
            </a:extLst>
          </p:cNvPr>
          <p:cNvSpPr/>
          <p:nvPr/>
        </p:nvSpPr>
        <p:spPr>
          <a:xfrm>
            <a:off x="1129796" y="912137"/>
            <a:ext cx="9794876" cy="531504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400" b="1" u="sng"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Does the Lord Require of You?</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Brie wanted to make a difference. To ensure a spot in her dream graduate school, she was desperate to complete her degree with honors. But she had so much going on—classes, work, church. Brie felt overwhelmed, and convinced herself that it was okay to plagiarize papers. After all, she thought to herself, as a future counselor, I’ll be helping so many people. But her professor didn’t share the sentiment.</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Brie’s final paper got flagged for plagiarism, and she was called before the student-conduct board. She failed the course and was dismissed from the university. While her friends celebrated and dreamed about their futures, Brie was left feeling the pain of her choices.</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But eventually, Brie got back on track. She finished her degree the following year. She got into a graduate school—just not the one that would’ve fast-tracked her career. She took internships and worked multiple jobs for years until she finally reached her career goals. After many years, she would often think of her choice, which caused her a long delay on the journey.</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 found himself faced with a choice too. He could have submitted to God and found the right way to honor the Creator. Instead, Cain seized the opportunity to make himself the authority. When we fail to grant God the authority over our lives, we always put ourselves in charge. If we allow sin to be our guide, we might even have the impression that we did nothing wrong. </a:t>
            </a:r>
          </a:p>
        </p:txBody>
      </p:sp>
      <p:sp>
        <p:nvSpPr>
          <p:cNvPr id="2" name="TextBox 1">
            <a:extLst>
              <a:ext uri="{FF2B5EF4-FFF2-40B4-BE49-F238E27FC236}">
                <a16:creationId xmlns:a16="http://schemas.microsoft.com/office/drawing/2014/main" id="{FEF07B89-09C9-F1CA-A2FD-337D92B62350}"/>
              </a:ext>
            </a:extLst>
          </p:cNvPr>
          <p:cNvSpPr txBox="1"/>
          <p:nvPr/>
        </p:nvSpPr>
        <p:spPr>
          <a:xfrm>
            <a:off x="832139" y="240274"/>
            <a:ext cx="10525991" cy="532903"/>
          </a:xfrm>
          <a:prstGeom prst="rect">
            <a:avLst/>
          </a:prstGeom>
          <a:noFill/>
        </p:spPr>
        <p:txBody>
          <a:bodyPr wrap="square">
            <a:spAutoFit/>
          </a:bodyPr>
          <a:lstStyle/>
          <a:p>
            <a:pPr>
              <a:lnSpc>
                <a:spcPct val="107000"/>
              </a:lnSpc>
            </a:pP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F50B0E01-39A1-6C4C-6CB7-107DC9AB70B3}"/>
              </a:ext>
            </a:extLst>
          </p:cNvPr>
          <p:cNvSpPr txBox="1"/>
          <p:nvPr/>
        </p:nvSpPr>
        <p:spPr>
          <a:xfrm>
            <a:off x="3506351" y="306670"/>
            <a:ext cx="8119407" cy="470000"/>
          </a:xfrm>
          <a:prstGeom prst="rect">
            <a:avLst/>
          </a:prstGeom>
          <a:noFill/>
        </p:spPr>
        <p:txBody>
          <a:bodyPr wrap="square">
            <a:spAutoFit/>
          </a:bodyPr>
          <a:lstStyle/>
          <a:p>
            <a:pPr marL="0" marR="0">
              <a:lnSpc>
                <a:spcPct val="107000"/>
              </a:lnSpc>
              <a:spcBef>
                <a:spcPts val="0"/>
              </a:spcBef>
              <a:spcAft>
                <a:spcPts val="0"/>
              </a:spcAft>
            </a:pPr>
            <a:r>
              <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the results of straying from what God says is right. </a:t>
            </a:r>
          </a:p>
        </p:txBody>
      </p:sp>
      <p:sp>
        <p:nvSpPr>
          <p:cNvPr id="3" name="Footer Placeholder 9">
            <a:extLst>
              <a:ext uri="{FF2B5EF4-FFF2-40B4-BE49-F238E27FC236}">
                <a16:creationId xmlns:a16="http://schemas.microsoft.com/office/drawing/2014/main" id="{7E0D9D10-E826-1EE8-FDDF-C71FE6C1CC2D}"/>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1" name="Straight Connector 10">
            <a:extLst>
              <a:ext uri="{FF2B5EF4-FFF2-40B4-BE49-F238E27FC236}">
                <a16:creationId xmlns:a16="http://schemas.microsoft.com/office/drawing/2014/main" id="{8205F3D2-74E4-43F6-9C35-0D96E177EA41}"/>
              </a:ext>
            </a:extLst>
          </p:cNvPr>
          <p:cNvCxnSpPr>
            <a:cxnSpLocks/>
          </p:cNvCxnSpPr>
          <p:nvPr/>
        </p:nvCxnSpPr>
        <p:spPr>
          <a:xfrm>
            <a:off x="716559" y="6877844"/>
            <a:ext cx="10972800" cy="0"/>
          </a:xfrm>
          <a:prstGeom prst="line">
            <a:avLst/>
          </a:prstGeom>
          <a:ln w="920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FD6A716-F56E-4994-BA78-6F50258CD936}"/>
              </a:ext>
            </a:extLst>
          </p:cNvPr>
          <p:cNvCxnSpPr>
            <a:cxnSpLocks/>
          </p:cNvCxnSpPr>
          <p:nvPr/>
        </p:nvCxnSpPr>
        <p:spPr>
          <a:xfrm>
            <a:off x="848534" y="7630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1380B7C-F187-4B3F-9123-1A8D47E3D6FC}"/>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58A6EBC4-7CEB-23FA-F31A-C96AC0DB3BB2}"/>
              </a:ext>
            </a:extLst>
          </p:cNvPr>
          <p:cNvSpPr txBox="1">
            <a:spLocks/>
          </p:cNvSpPr>
          <p:nvPr/>
        </p:nvSpPr>
        <p:spPr>
          <a:xfrm>
            <a:off x="9208690" y="6440823"/>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15</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204509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A61BE-5CB3-AD5B-345C-F853A7E7F489}"/>
            </a:ext>
          </a:extLst>
        </p:cNvPr>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10B46F10-3575-9B80-0E51-5EA1603FC01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48118" y="0"/>
            <a:ext cx="12220082" cy="6858000"/>
          </a:xfrm>
          <a:prstGeom prst="rect">
            <a:avLst/>
          </a:prstGeom>
        </p:spPr>
      </p:pic>
      <p:sp>
        <p:nvSpPr>
          <p:cNvPr id="25" name="Rectangle 24">
            <a:extLst>
              <a:ext uri="{FF2B5EF4-FFF2-40B4-BE49-F238E27FC236}">
                <a16:creationId xmlns:a16="http://schemas.microsoft.com/office/drawing/2014/main" id="{9971B60E-2FD7-08C9-1B29-DFE64F4873C5}"/>
              </a:ext>
            </a:extLst>
          </p:cNvPr>
          <p:cNvSpPr/>
          <p:nvPr/>
        </p:nvSpPr>
        <p:spPr>
          <a:xfrm>
            <a:off x="1129796" y="912137"/>
            <a:ext cx="9794876" cy="461927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400" b="1" u="sng"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Does the Lord Require of You?</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10. When have you been tempted to place yourself as the authority, rather than God?</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11. What are examples of lies that we might tell ourselves, giving permission to do what is wrong?</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12. What happens if we decide for ourselves what is right?</a:t>
            </a:r>
          </a:p>
        </p:txBody>
      </p:sp>
      <p:sp>
        <p:nvSpPr>
          <p:cNvPr id="2" name="TextBox 1">
            <a:extLst>
              <a:ext uri="{FF2B5EF4-FFF2-40B4-BE49-F238E27FC236}">
                <a16:creationId xmlns:a16="http://schemas.microsoft.com/office/drawing/2014/main" id="{39B8D407-412C-EE8F-82DA-20D381637FE7}"/>
              </a:ext>
            </a:extLst>
          </p:cNvPr>
          <p:cNvSpPr txBox="1"/>
          <p:nvPr/>
        </p:nvSpPr>
        <p:spPr>
          <a:xfrm>
            <a:off x="832139" y="240274"/>
            <a:ext cx="10525991" cy="532903"/>
          </a:xfrm>
          <a:prstGeom prst="rect">
            <a:avLst/>
          </a:prstGeom>
          <a:noFill/>
        </p:spPr>
        <p:txBody>
          <a:bodyPr wrap="square">
            <a:spAutoFit/>
          </a:bodyPr>
          <a:lstStyle/>
          <a:p>
            <a:pPr>
              <a:lnSpc>
                <a:spcPct val="107000"/>
              </a:lnSpc>
            </a:pP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6695B161-D6E4-74E7-B61D-3F4DDBD3DC44}"/>
              </a:ext>
            </a:extLst>
          </p:cNvPr>
          <p:cNvSpPr txBox="1"/>
          <p:nvPr/>
        </p:nvSpPr>
        <p:spPr>
          <a:xfrm>
            <a:off x="3506351" y="306670"/>
            <a:ext cx="8119407" cy="470000"/>
          </a:xfrm>
          <a:prstGeom prst="rect">
            <a:avLst/>
          </a:prstGeom>
          <a:noFill/>
        </p:spPr>
        <p:txBody>
          <a:bodyPr wrap="square">
            <a:spAutoFit/>
          </a:bodyPr>
          <a:lstStyle/>
          <a:p>
            <a:pPr marL="0" marR="0">
              <a:lnSpc>
                <a:spcPct val="107000"/>
              </a:lnSpc>
              <a:spcBef>
                <a:spcPts val="0"/>
              </a:spcBef>
              <a:spcAft>
                <a:spcPts val="0"/>
              </a:spcAft>
            </a:pPr>
            <a:r>
              <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the results of straying from what God says is right. </a:t>
            </a:r>
          </a:p>
        </p:txBody>
      </p:sp>
      <p:sp>
        <p:nvSpPr>
          <p:cNvPr id="3" name="Footer Placeholder 9">
            <a:extLst>
              <a:ext uri="{FF2B5EF4-FFF2-40B4-BE49-F238E27FC236}">
                <a16:creationId xmlns:a16="http://schemas.microsoft.com/office/drawing/2014/main" id="{6B85611E-1AE8-41D9-B628-221462D7BD8B}"/>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1" name="Straight Connector 10">
            <a:extLst>
              <a:ext uri="{FF2B5EF4-FFF2-40B4-BE49-F238E27FC236}">
                <a16:creationId xmlns:a16="http://schemas.microsoft.com/office/drawing/2014/main" id="{67C09872-5783-DA33-1ACC-6D47714BCCF1}"/>
              </a:ext>
            </a:extLst>
          </p:cNvPr>
          <p:cNvCxnSpPr>
            <a:cxnSpLocks/>
          </p:cNvCxnSpPr>
          <p:nvPr/>
        </p:nvCxnSpPr>
        <p:spPr>
          <a:xfrm>
            <a:off x="716559" y="6877844"/>
            <a:ext cx="10972800" cy="0"/>
          </a:xfrm>
          <a:prstGeom prst="line">
            <a:avLst/>
          </a:prstGeom>
          <a:ln w="920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F342417-09FA-0437-44D6-F1E81AFC54BD}"/>
              </a:ext>
            </a:extLst>
          </p:cNvPr>
          <p:cNvCxnSpPr>
            <a:cxnSpLocks/>
          </p:cNvCxnSpPr>
          <p:nvPr/>
        </p:nvCxnSpPr>
        <p:spPr>
          <a:xfrm>
            <a:off x="848534" y="7630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9F860B0-FD89-DAA7-6A66-89E9A74CE420}"/>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6D1C09A6-6C69-C052-83FF-C88CF1A0E714}"/>
              </a:ext>
            </a:extLst>
          </p:cNvPr>
          <p:cNvSpPr txBox="1">
            <a:spLocks/>
          </p:cNvSpPr>
          <p:nvPr/>
        </p:nvSpPr>
        <p:spPr>
          <a:xfrm>
            <a:off x="9208690" y="6440823"/>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16</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1390039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7823738-A69F-3179-76C8-4A6EBB2BC3AD}"/>
              </a:ext>
            </a:extLst>
          </p:cNvPr>
          <p:cNvGrpSpPr/>
          <p:nvPr/>
        </p:nvGrpSpPr>
        <p:grpSpPr>
          <a:xfrm>
            <a:off x="1060771" y="391618"/>
            <a:ext cx="10257871" cy="628914"/>
            <a:chOff x="0" y="55339"/>
            <a:chExt cx="9026157" cy="343792"/>
          </a:xfrm>
          <a:solidFill>
            <a:srgbClr val="7030A0"/>
          </a:solidFill>
          <a:scene3d>
            <a:camera prst="orthographicFront">
              <a:rot lat="0" lon="0" rev="0"/>
            </a:camera>
            <a:lightRig rig="contrasting" dir="t">
              <a:rot lat="0" lon="0" rev="1200000"/>
            </a:lightRig>
          </a:scene3d>
        </p:grpSpPr>
        <p:sp>
          <p:nvSpPr>
            <p:cNvPr id="14" name="Rectangle: Rounded Corners 13">
              <a:extLst>
                <a:ext uri="{FF2B5EF4-FFF2-40B4-BE49-F238E27FC236}">
                  <a16:creationId xmlns:a16="http://schemas.microsoft.com/office/drawing/2014/main" id="{32670A2B-FCC5-DB81-A59E-385E0E481FC9}"/>
                </a:ext>
              </a:extLst>
            </p:cNvPr>
            <p:cNvSpPr/>
            <p:nvPr/>
          </p:nvSpPr>
          <p:spPr>
            <a:xfrm>
              <a:off x="0" y="55339"/>
              <a:ext cx="9026157" cy="343792"/>
            </a:xfrm>
            <a:prstGeom prst="roundRect">
              <a:avLst/>
            </a:prstGeom>
            <a:grpFill/>
            <a:ln>
              <a:solidFill>
                <a:srgbClr val="7030A0"/>
              </a:solidFill>
            </a:ln>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solidFill>
                  <a:schemeClr val="bg1"/>
                </a:solidFill>
              </a:endParaRPr>
            </a:p>
          </p:txBody>
        </p:sp>
        <p:sp>
          <p:nvSpPr>
            <p:cNvPr id="16" name="Rectangle: Rounded Corners 4">
              <a:extLst>
                <a:ext uri="{FF2B5EF4-FFF2-40B4-BE49-F238E27FC236}">
                  <a16:creationId xmlns:a16="http://schemas.microsoft.com/office/drawing/2014/main" id="{52E9ECB7-89A6-21B8-D971-09DED30723FF}"/>
                </a:ext>
              </a:extLst>
            </p:cNvPr>
            <p:cNvSpPr txBox="1"/>
            <p:nvPr/>
          </p:nvSpPr>
          <p:spPr>
            <a:xfrm>
              <a:off x="16783" y="72122"/>
              <a:ext cx="8992591" cy="310226"/>
            </a:xfrm>
            <a:prstGeom prst="rect">
              <a:avLst/>
            </a:prstGeom>
            <a:grpFill/>
            <a:ln>
              <a:solidFill>
                <a:srgbClr val="7030A0"/>
              </a:solidFill>
            </a:ln>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b="1" kern="1200" cap="small" dirty="0">
                  <a:solidFill>
                    <a:schemeClr val="bg1"/>
                  </a:solidFill>
                  <a:effectLst>
                    <a:outerShdw blurRad="38100" dist="38100" dir="2700000" algn="tl">
                      <a:srgbClr val="000000">
                        <a:alpha val="43137"/>
                      </a:srgbClr>
                    </a:outerShdw>
                  </a:effectLst>
                  <a:latin typeface="Gotham Medium" panose="02000604030000020004"/>
                </a:rPr>
                <a:t>  Conclusion</a:t>
              </a:r>
              <a:endParaRPr lang="en-US" sz="3600" b="1" kern="1200" cap="small" dirty="0">
                <a:solidFill>
                  <a:schemeClr val="bg1"/>
                </a:solidFill>
                <a:effectLst>
                  <a:outerShdw blurRad="38100" dist="38100" dir="2700000" algn="tl">
                    <a:srgbClr val="000000">
                      <a:alpha val="43137"/>
                    </a:srgbClr>
                  </a:outerShdw>
                </a:effectLst>
                <a:latin typeface="Gotham Medium" panose="02000604030000020004"/>
                <a:ea typeface="Dotum" panose="020B0600000101010101" pitchFamily="34" charset="-127"/>
              </a:endParaRPr>
            </a:p>
          </p:txBody>
        </p:sp>
      </p:grpSp>
      <p:sp>
        <p:nvSpPr>
          <p:cNvPr id="5" name="Footer Placeholder 9">
            <a:extLst>
              <a:ext uri="{FF2B5EF4-FFF2-40B4-BE49-F238E27FC236}">
                <a16:creationId xmlns:a16="http://schemas.microsoft.com/office/drawing/2014/main" id="{85E16FA0-9C9C-EC07-7D05-796CDC145CC7}"/>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F098000E-F9D4-402F-BC45-FCB8EC6CF441}"/>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243B68D0-CEBD-6966-A274-D32CD13BDF23}"/>
              </a:ext>
            </a:extLst>
          </p:cNvPr>
          <p:cNvSpPr txBox="1">
            <a:spLocks/>
          </p:cNvSpPr>
          <p:nvPr/>
        </p:nvSpPr>
        <p:spPr>
          <a:xfrm>
            <a:off x="8742946" y="6256422"/>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17</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
        <p:nvSpPr>
          <p:cNvPr id="3" name="Rectangle 2">
            <a:extLst>
              <a:ext uri="{FF2B5EF4-FFF2-40B4-BE49-F238E27FC236}">
                <a16:creationId xmlns:a16="http://schemas.microsoft.com/office/drawing/2014/main" id="{4CE79919-5240-0F16-0F4B-A1EBC1F325E1}"/>
              </a:ext>
            </a:extLst>
          </p:cNvPr>
          <p:cNvSpPr/>
          <p:nvPr/>
        </p:nvSpPr>
        <p:spPr>
          <a:xfrm>
            <a:off x="1060770" y="1100191"/>
            <a:ext cx="10035849" cy="5347874"/>
          </a:xfrm>
          <a:prstGeom prst="rect">
            <a:avLst/>
          </a:prstGeom>
          <a:blipFill dpi="0" rotWithShape="1">
            <a:blip r:embed="rId3">
              <a:alphaModFix amt="44000"/>
            </a:blip>
            <a:srcRect/>
            <a:stretch>
              <a:fillRect r="2940" b="27"/>
            </a:stretch>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0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“Worship War”</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From time to time, churches have engaged in what have come to be called “worship wars. ” Usually, the issue that creates the conflict is the style of music. Cain, however, was engaged in another kind of worship war. It had nothing to do with music. Cain’s worship war went much deeper.</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Faith, which God has always required from those who would please Him (Genesis 15:6; Hebrews 11:6), was absent from Cain’s offering. Instead of seeing Abel’s righteous act as something to learn from and imitate, Cain responded in anger. John says that Cain’s actions were evil (1 John 3:12), and evil will always seek to persecute and silence righteousness.</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Prophets such as Isaiah challenged God’s people in his day to recognize that, despite all of the observances of worship in which they participated (incense, sabbaths, assemblies, feasts, and prayers), it was all worthless. Why? “This people draw near me with their mouth, and with their lips do </a:t>
            </a:r>
            <a:r>
              <a:rPr lang="en-US" b="1" dirty="0" err="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honour</a:t>
            </a: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me, but have removed their heart far from me” (Isaiah 29:13). Jesus quoted these words to the religious leaders of His day, whose worship, like that of the people in Isaiah’s day, was filled with religious actions “but their heart is far from me” (Matthew 15:7-8).</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In many churches today, an abundance of resources aid in worship through modern technology. It is sobering to consider that if the condition of our hearts is deficient, our worship may be just as unacceptable as Cain’s was. </a:t>
            </a:r>
          </a:p>
        </p:txBody>
      </p:sp>
    </p:spTree>
    <p:extLst>
      <p:ext uri="{BB962C8B-B14F-4D97-AF65-F5344CB8AC3E}">
        <p14:creationId xmlns:p14="http://schemas.microsoft.com/office/powerpoint/2010/main" val="11455171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un rays shining through the clouds&#10;&#10;Description automatically generated">
            <a:extLst>
              <a:ext uri="{FF2B5EF4-FFF2-40B4-BE49-F238E27FC236}">
                <a16:creationId xmlns:a16="http://schemas.microsoft.com/office/drawing/2014/main" id="{78BD87DD-ED05-E337-7F7D-E7A4F2863B93}"/>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14042" y="-52301"/>
            <a:ext cx="12220082" cy="6858000"/>
          </a:xfrm>
          <a:prstGeom prst="rect">
            <a:avLst/>
          </a:prstGeom>
        </p:spPr>
      </p:pic>
      <p:sp>
        <p:nvSpPr>
          <p:cNvPr id="15" name="TextBox 14">
            <a:extLst>
              <a:ext uri="{FF2B5EF4-FFF2-40B4-BE49-F238E27FC236}">
                <a16:creationId xmlns:a16="http://schemas.microsoft.com/office/drawing/2014/main" id="{B378EF2D-0FE3-87DA-93CB-0D4FF316A144}"/>
              </a:ext>
            </a:extLst>
          </p:cNvPr>
          <p:cNvSpPr txBox="1"/>
          <p:nvPr/>
        </p:nvSpPr>
        <p:spPr>
          <a:xfrm>
            <a:off x="716559" y="177826"/>
            <a:ext cx="11507006" cy="769441"/>
          </a:xfrm>
          <a:prstGeom prst="rect">
            <a:avLst/>
          </a:prstGeom>
          <a:solidFill>
            <a:srgbClr val="7030A0"/>
          </a:solidFill>
          <a:ln>
            <a:solidFill>
              <a:srgbClr val="7030A0"/>
            </a:solidFill>
          </a:ln>
        </p:spPr>
        <p:txBody>
          <a:bodyPr wrap="square">
            <a:spAutoFit/>
          </a:bodyPr>
          <a:lstStyle/>
          <a:p>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Life Response:</a:t>
            </a:r>
            <a:r>
              <a:rPr lang="en-US" sz="4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Ask God for guidance in your decisions and actions</a:t>
            </a:r>
            <a:endPar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3E001B44-E7BD-77BC-9425-71DDB2C4470E}"/>
              </a:ext>
            </a:extLst>
          </p:cNvPr>
          <p:cNvSpPr txBox="1"/>
          <p:nvPr/>
        </p:nvSpPr>
        <p:spPr>
          <a:xfrm>
            <a:off x="854127" y="1483691"/>
            <a:ext cx="10483745" cy="3046988"/>
          </a:xfrm>
          <a:prstGeom prst="rect">
            <a:avLst/>
          </a:prstGeom>
          <a:noFill/>
        </p:spPr>
        <p:txBody>
          <a:bodyPr wrap="square">
            <a:spAutoFit/>
          </a:bodyPr>
          <a:lstStyle/>
          <a:p>
            <a:pPr marL="0" marR="0">
              <a:spcBef>
                <a:spcPts val="0"/>
              </a:spcBef>
              <a:spcAft>
                <a:spcPts val="0"/>
              </a:spcAft>
            </a:pPr>
            <a:r>
              <a:rPr lang="en-US" sz="32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Submitting to God’s Authority</a:t>
            </a:r>
          </a:p>
          <a:p>
            <a:pPr lvl="1"/>
            <a:r>
              <a:rPr lang="en-US" sz="3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There are no shortage of circumstances that tempt us to take a shortcut, to make our own way, or to decide for ourselves what is acceptable. But God is with us in our struggles with sin and with other people. He urges us to do what is right!</a:t>
            </a:r>
          </a:p>
        </p:txBody>
      </p:sp>
      <p:sp>
        <p:nvSpPr>
          <p:cNvPr id="2" name="Footer Placeholder 9">
            <a:extLst>
              <a:ext uri="{FF2B5EF4-FFF2-40B4-BE49-F238E27FC236}">
                <a16:creationId xmlns:a16="http://schemas.microsoft.com/office/drawing/2014/main" id="{EC950801-FEB9-9FC7-93D0-E4F8D6AE0C64}"/>
              </a:ext>
            </a:extLst>
          </p:cNvPr>
          <p:cNvSpPr txBox="1">
            <a:spLocks/>
          </p:cNvSpPr>
          <p:nvPr/>
        </p:nvSpPr>
        <p:spPr>
          <a:xfrm rot="16200000">
            <a:off x="-857823" y="1234488"/>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4" name="Straight Connector 13">
            <a:extLst>
              <a:ext uri="{FF2B5EF4-FFF2-40B4-BE49-F238E27FC236}">
                <a16:creationId xmlns:a16="http://schemas.microsoft.com/office/drawing/2014/main" id="{B7EDBB6C-AF9A-45C1-8EB8-2BDB4D6AE501}"/>
              </a:ext>
            </a:extLst>
          </p:cNvPr>
          <p:cNvCxnSpPr>
            <a:cxnSpLocks/>
          </p:cNvCxnSpPr>
          <p:nvPr/>
        </p:nvCxnSpPr>
        <p:spPr>
          <a:xfrm>
            <a:off x="716559" y="6797634"/>
            <a:ext cx="1097280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D39959-06BC-4F3E-A453-9952A0678947}"/>
              </a:ext>
            </a:extLst>
          </p:cNvPr>
          <p:cNvCxnSpPr>
            <a:cxnSpLocks/>
          </p:cNvCxnSpPr>
          <p:nvPr/>
        </p:nvCxnSpPr>
        <p:spPr>
          <a:xfrm>
            <a:off x="681107" y="915497"/>
            <a:ext cx="1152144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09BC5E-454A-4D64-8A80-8487C3E2B2C4}"/>
              </a:ext>
            </a:extLst>
          </p:cNvPr>
          <p:cNvCxnSpPr>
            <a:cxnSpLocks/>
          </p:cNvCxnSpPr>
          <p:nvPr/>
        </p:nvCxnSpPr>
        <p:spPr>
          <a:xfrm rot="16200000">
            <a:off x="-1643379" y="4772644"/>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36869" name="Line 8"/>
          <p:cNvSpPr>
            <a:spLocks noChangeShapeType="1"/>
          </p:cNvSpPr>
          <p:nvPr/>
        </p:nvSpPr>
        <p:spPr bwMode="auto">
          <a:xfrm flipV="1">
            <a:off x="6640177" y="2021496"/>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solidFill>
                <a:srgbClr val="002060"/>
              </a:solidFill>
              <a:effectLst>
                <a:outerShdw blurRad="38100" dist="38100" dir="2700000" algn="tl">
                  <a:srgbClr val="000000">
                    <a:alpha val="43137"/>
                  </a:srgbClr>
                </a:outerShdw>
              </a:effectLst>
              <a:latin typeface="Gotham Medium" panose="02000604030000020004"/>
            </a:endParaRPr>
          </a:p>
        </p:txBody>
      </p:sp>
      <p:sp>
        <p:nvSpPr>
          <p:cNvPr id="4" name="Slide Number Placeholder 3">
            <a:extLst>
              <a:ext uri="{FF2B5EF4-FFF2-40B4-BE49-F238E27FC236}">
                <a16:creationId xmlns:a16="http://schemas.microsoft.com/office/drawing/2014/main" id="{152AD765-75E2-9299-4E2F-67D49BE3FF43}"/>
              </a:ext>
            </a:extLst>
          </p:cNvPr>
          <p:cNvSpPr>
            <a:spLocks noGrp="1"/>
          </p:cNvSpPr>
          <p:nvPr>
            <p:ph type="sldNum" sz="quarter" idx="12"/>
          </p:nvPr>
        </p:nvSpPr>
        <p:spPr>
          <a:xfrm>
            <a:off x="9200150" y="6440574"/>
            <a:ext cx="2743200" cy="365125"/>
          </a:xfrm>
        </p:spPr>
        <p:txBody>
          <a:bodyPr/>
          <a:lstStyle/>
          <a:p>
            <a:fld id="{54FF5A43-5860-45F3-A4A1-B751D8F4B1B0}" type="slidenum">
              <a:rPr lang="en-US" smtClean="0"/>
              <a:t>18</a:t>
            </a:fld>
            <a:endParaRPr lang="en-US"/>
          </a:p>
        </p:txBody>
      </p:sp>
      <p:sp>
        <p:nvSpPr>
          <p:cNvPr id="5" name="Slide Number Placeholder 5">
            <a:extLst>
              <a:ext uri="{FF2B5EF4-FFF2-40B4-BE49-F238E27FC236}">
                <a16:creationId xmlns:a16="http://schemas.microsoft.com/office/drawing/2014/main" id="{D4DB40FF-5CD6-653A-27F7-411229FE52BB}"/>
              </a:ext>
            </a:extLst>
          </p:cNvPr>
          <p:cNvSpPr txBox="1">
            <a:spLocks/>
          </p:cNvSpPr>
          <p:nvPr/>
        </p:nvSpPr>
        <p:spPr>
          <a:xfrm>
            <a:off x="9332496" y="6340646"/>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18</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B492CF-E5C8-A76A-9C7C-B3EFB654FC05}"/>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WatercolorSponge/>
                    </a14:imgEffect>
                  </a14:imgLayer>
                </a14:imgProps>
              </a:ext>
              <a:ext uri="{28A0092B-C50C-407E-A947-70E740481C1C}">
                <a14:useLocalDpi xmlns:a14="http://schemas.microsoft.com/office/drawing/2010/main" val="0"/>
              </a:ext>
            </a:extLst>
          </a:blip>
          <a:stretch>
            <a:fillRect/>
          </a:stretch>
        </p:blipFill>
        <p:spPr>
          <a:xfrm>
            <a:off x="0" y="0"/>
            <a:ext cx="12191999" cy="6858000"/>
          </a:xfrm>
          <a:prstGeom prst="rect">
            <a:avLst/>
          </a:prstGeom>
          <a:blipFill>
            <a:blip r:embed="rId5">
              <a:duotone>
                <a:schemeClr val="accent1">
                  <a:shade val="45000"/>
                  <a:satMod val="135000"/>
                </a:schemeClr>
                <a:prstClr val="white"/>
              </a:duotone>
            </a:blip>
            <a:tile tx="0" ty="0" sx="100000" sy="100000" flip="none" algn="tl"/>
          </a:blipFill>
        </p:spPr>
      </p:pic>
      <p:sp>
        <p:nvSpPr>
          <p:cNvPr id="8" name="Subtitle 7">
            <a:extLst>
              <a:ext uri="{FF2B5EF4-FFF2-40B4-BE49-F238E27FC236}">
                <a16:creationId xmlns:a16="http://schemas.microsoft.com/office/drawing/2014/main" id="{50061247-EA4F-4DFA-AFCE-648487762CF7}"/>
              </a:ext>
            </a:extLst>
          </p:cNvPr>
          <p:cNvSpPr>
            <a:spLocks noGrp="1"/>
          </p:cNvSpPr>
          <p:nvPr>
            <p:ph type="subTitle" idx="1"/>
          </p:nvPr>
        </p:nvSpPr>
        <p:spPr>
          <a:xfrm>
            <a:off x="5968666" y="538549"/>
            <a:ext cx="5524500" cy="3437382"/>
          </a:xfrm>
          <a:ln w="190500">
            <a:noFill/>
          </a:ln>
        </p:spPr>
        <p:txBody>
          <a:bodyPr anchor="ctr">
            <a:normAutofit/>
          </a:bodyPr>
          <a:lstStyle/>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0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5" name="Group 4">
            <a:extLst>
              <a:ext uri="{FF2B5EF4-FFF2-40B4-BE49-F238E27FC236}">
                <a16:creationId xmlns:a16="http://schemas.microsoft.com/office/drawing/2014/main" id="{D86942A7-47DA-D67C-EE43-A0F99E49B4C9}"/>
              </a:ext>
            </a:extLst>
          </p:cNvPr>
          <p:cNvGrpSpPr/>
          <p:nvPr/>
        </p:nvGrpSpPr>
        <p:grpSpPr>
          <a:xfrm>
            <a:off x="6320903" y="5184648"/>
            <a:ext cx="4820026" cy="987316"/>
            <a:chOff x="2514600" y="5649894"/>
            <a:chExt cx="5048626" cy="785846"/>
          </a:xfrm>
        </p:grpSpPr>
        <p:grpSp>
          <p:nvGrpSpPr>
            <p:cNvPr id="6" name="Group 5">
              <a:extLst>
                <a:ext uri="{FF2B5EF4-FFF2-40B4-BE49-F238E27FC236}">
                  <a16:creationId xmlns:a16="http://schemas.microsoft.com/office/drawing/2014/main" id="{7BFB5F07-E446-C852-4B90-F4394C1F1FB5}"/>
                </a:ext>
              </a:extLst>
            </p:cNvPr>
            <p:cNvGrpSpPr/>
            <p:nvPr/>
          </p:nvGrpSpPr>
          <p:grpSpPr>
            <a:xfrm>
              <a:off x="3200400" y="5649894"/>
              <a:ext cx="3659864" cy="452610"/>
              <a:chOff x="3142974" y="6271325"/>
              <a:chExt cx="6718852" cy="1014475"/>
            </a:xfrm>
          </p:grpSpPr>
          <p:sp>
            <p:nvSpPr>
              <p:cNvPr id="9" name="Rectangle: Rounded Corners 8">
                <a:extLst>
                  <a:ext uri="{FF2B5EF4-FFF2-40B4-BE49-F238E27FC236}">
                    <a16:creationId xmlns:a16="http://schemas.microsoft.com/office/drawing/2014/main" id="{2C0E541B-640C-16BC-AAC4-59C07BA8C1B2}"/>
                  </a:ext>
                </a:extLst>
              </p:cNvPr>
              <p:cNvSpPr/>
              <p:nvPr/>
            </p:nvSpPr>
            <p:spPr>
              <a:xfrm>
                <a:off x="3142974" y="6343198"/>
                <a:ext cx="6718852" cy="870737"/>
              </a:xfrm>
              <a:prstGeom prst="roundRect">
                <a:avLst/>
              </a:prstGeom>
              <a:blipFill rotWithShape="1">
                <a:blip r:embed="rId6" cstate="email">
                  <a:extLst>
                    <a:ext uri="{28A0092B-C50C-407E-A947-70E740481C1C}">
                      <a14:useLocalDpi xmlns:a14="http://schemas.microsoft.com/office/drawing/2010/main"/>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effectLst>
                    <a:outerShdw blurRad="63500" dist="25400" dir="2700000" rotWithShape="0">
                      <a:srgbClr val="000000">
                        <a:alpha val="70000"/>
                      </a:srgbClr>
                    </a:outerShdw>
                  </a:effectLst>
                </a:endParaRPr>
              </a:p>
            </p:txBody>
          </p:sp>
          <p:grpSp>
            <p:nvGrpSpPr>
              <p:cNvPr id="10" name="Group 13">
                <a:extLst>
                  <a:ext uri="{FF2B5EF4-FFF2-40B4-BE49-F238E27FC236}">
                    <a16:creationId xmlns:a16="http://schemas.microsoft.com/office/drawing/2014/main" id="{D60B9ED6-6224-5750-9242-946BB3BEF35B}"/>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1" name="Picture 10" descr="A picture containing drawing, room&#10;&#10;Description automatically generated">
                  <a:extLst>
                    <a:ext uri="{FF2B5EF4-FFF2-40B4-BE49-F238E27FC236}">
                      <a16:creationId xmlns:a16="http://schemas.microsoft.com/office/drawing/2014/main" id="{3EFBDE82-69B8-D43A-EB32-475C55B7B21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2" name="Picture 11" descr="A close up of a logo&#10;&#10;Description automatically generated">
                  <a:extLst>
                    <a:ext uri="{FF2B5EF4-FFF2-40B4-BE49-F238E27FC236}">
                      <a16:creationId xmlns:a16="http://schemas.microsoft.com/office/drawing/2014/main" id="{3FD70DA2-668D-8D27-2C55-0F8807A65E4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3" name="Picture 12">
                  <a:extLst>
                    <a:ext uri="{FF2B5EF4-FFF2-40B4-BE49-F238E27FC236}">
                      <a16:creationId xmlns:a16="http://schemas.microsoft.com/office/drawing/2014/main" id="{0E91380F-427D-4DF0-FA11-CF385257354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7" name="Rectangle 6">
              <a:extLst>
                <a:ext uri="{FF2B5EF4-FFF2-40B4-BE49-F238E27FC236}">
                  <a16:creationId xmlns:a16="http://schemas.microsoft.com/office/drawing/2014/main" id="{A94BD811-5827-2DD9-A793-970F2CB398CA}"/>
                </a:ext>
              </a:extLst>
            </p:cNvPr>
            <p:cNvSpPr/>
            <p:nvPr/>
          </p:nvSpPr>
          <p:spPr>
            <a:xfrm>
              <a:off x="2514600" y="6188090"/>
              <a:ext cx="5048626" cy="247650"/>
            </a:xfrm>
            <a:prstGeom prst="rect">
              <a:avLst/>
            </a:prstGeom>
            <a:solidFill>
              <a:srgbClr val="002060"/>
            </a:solidFill>
          </p:spPr>
          <p:txBody>
            <a:bodyPr wrap="square" lIns="64291" tIns="32146" rIns="64291" bIns="32146">
              <a:spAutoFit/>
            </a:bodyPr>
            <a:lstStyle/>
            <a:p>
              <a:pPr algn="ctr"/>
              <a:r>
                <a:rPr lang="en-US" sz="800" b="1" dirty="0">
                  <a:solidFill>
                    <a:schemeClr val="bg1"/>
                  </a:solidFill>
                  <a:effectLst>
                    <a:outerShdw blurRad="38100" dist="38100" dir="2700000" algn="tl">
                      <a:srgbClr val="000000">
                        <a:alpha val="43137"/>
                      </a:srgbClr>
                    </a:outerShdw>
                  </a:effectLst>
                  <a:latin typeface="Gotham Book"/>
                  <a:cs typeface="Lucida Sans Unicode" panose="020B0602030504020204" pitchFamily="34" charset="0"/>
                </a:rPr>
                <a:t>Material adapted by Stanford W. Bowman Jr. from Echoes® Adult and Bible-in-Life® Adult Spring 2025 quarter with permission, © David C Cook, https://davidccook.org. May not be further reproduced. All rights reserved.</a:t>
              </a:r>
            </a:p>
          </p:txBody>
        </p:sp>
      </p:grpSp>
    </p:spTree>
    <p:extLst>
      <p:ext uri="{BB962C8B-B14F-4D97-AF65-F5344CB8AC3E}">
        <p14:creationId xmlns:p14="http://schemas.microsoft.com/office/powerpoint/2010/main" val="29984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DC4806C0-D2C1-BA2D-6AF1-8099D0419CA3}"/>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t="22697" b="2303"/>
          <a:stretch/>
        </p:blipFill>
        <p:spPr>
          <a:xfrm rot="10800000">
            <a:off x="0" y="77203"/>
            <a:ext cx="12191980" cy="6857990"/>
          </a:xfrm>
          <a:prstGeom prst="rect">
            <a:avLst/>
          </a:prstGeom>
        </p:spPr>
      </p:pic>
      <p:sp>
        <p:nvSpPr>
          <p:cNvPr id="3" name="Title 2">
            <a:extLst>
              <a:ext uri="{FF2B5EF4-FFF2-40B4-BE49-F238E27FC236}">
                <a16:creationId xmlns:a16="http://schemas.microsoft.com/office/drawing/2014/main" id="{0115FF41-AFA4-4D25-AB42-AB034F4B4FEC}"/>
              </a:ext>
            </a:extLst>
          </p:cNvPr>
          <p:cNvSpPr>
            <a:spLocks noGrp="1"/>
          </p:cNvSpPr>
          <p:nvPr>
            <p:ph type="title"/>
          </p:nvPr>
        </p:nvSpPr>
        <p:spPr>
          <a:xfrm>
            <a:off x="654585" y="-333062"/>
            <a:ext cx="3480438" cy="1444981"/>
          </a:xfrm>
        </p:spPr>
        <p:txBody>
          <a:bodyPr vert="horz" lIns="91440" tIns="45720" rIns="91440" bIns="45720" rtlCol="0" anchor="ctr">
            <a:normAutofit/>
          </a:bodyPr>
          <a:lstStyle/>
          <a:p>
            <a:pPr marL="0" marR="0">
              <a:spcAft>
                <a:spcPts val="0"/>
              </a:spcAft>
            </a:pPr>
            <a:r>
              <a:rPr lang="en-US" sz="6600" b="1" u="sng" kern="1200" cap="small" dirty="0">
                <a:solidFill>
                  <a:schemeClr val="tx1"/>
                </a:solidFill>
                <a:effectLst>
                  <a:outerShdw blurRad="38100" dist="38100" dir="2700000" algn="tl">
                    <a:srgbClr val="000000">
                      <a:alpha val="43137"/>
                    </a:srgbClr>
                  </a:outerShdw>
                </a:effectLst>
                <a:latin typeface="Arial Black" panose="020B0A04020102020204" pitchFamily="34" charset="0"/>
              </a:rPr>
              <a:t>Prayer</a:t>
            </a:r>
          </a:p>
        </p:txBody>
      </p:sp>
      <p:sp>
        <p:nvSpPr>
          <p:cNvPr id="4" name="Content Placeholder 3">
            <a:extLst>
              <a:ext uri="{FF2B5EF4-FFF2-40B4-BE49-F238E27FC236}">
                <a16:creationId xmlns:a16="http://schemas.microsoft.com/office/drawing/2014/main" id="{B0881FA9-F3B0-4912-B0E1-352094195C30}"/>
              </a:ext>
            </a:extLst>
          </p:cNvPr>
          <p:cNvSpPr>
            <a:spLocks noGrp="1"/>
          </p:cNvSpPr>
          <p:nvPr>
            <p:ph idx="1"/>
          </p:nvPr>
        </p:nvSpPr>
        <p:spPr>
          <a:xfrm>
            <a:off x="857252" y="906787"/>
            <a:ext cx="11163756" cy="5244431"/>
          </a:xfrm>
          <a:noFill/>
        </p:spPr>
        <p:txBody>
          <a:bodyPr vert="horz" lIns="91440" tIns="45720" rIns="91440" bIns="45720" rtlCol="0" anchor="ctr">
            <a:normAutofit lnSpcReduction="10000"/>
          </a:bodyPr>
          <a:lstStyle/>
          <a:p>
            <a:pPr marL="0" marR="0">
              <a:lnSpc>
                <a:spcPct val="107000"/>
              </a:lnSpc>
              <a:spcBef>
                <a:spcPts val="0"/>
              </a:spcBef>
              <a:spcAft>
                <a:spcPts val="0"/>
              </a:spcAft>
            </a:pPr>
            <a:r>
              <a:rPr lang="en-US" sz="3200"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Father, help us to take our preparation for  worship more seriously. Before we enter the sanctuary of our church building, may we make sure  that our hearts are a fitting sanctuary for Your  presence. May we never forget that we are living sacrifices, called to worship and serve You  between Sundays as well as on them. In Jesus’  name. Amen. </a:t>
            </a:r>
          </a:p>
          <a:p>
            <a:pPr marL="0" marR="0">
              <a:lnSpc>
                <a:spcPct val="107000"/>
              </a:lnSpc>
              <a:spcBef>
                <a:spcPts val="0"/>
              </a:spcBef>
              <a:spcAft>
                <a:spcPts val="0"/>
              </a:spcAft>
            </a:pPr>
            <a:endParaRPr lang="en-US" sz="3200"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solidFill>
                  <a:schemeClr val="tx1"/>
                </a:solidFill>
                <a:effectLst>
                  <a:outerShdw blurRad="38100" dist="38100" dir="2700000" algn="tl">
                    <a:srgbClr val="000000">
                      <a:alpha val="43137"/>
                    </a:srgbClr>
                  </a:outerShdw>
                </a:effectLst>
                <a:latin typeface="Gotham Medium"/>
              </a:rPr>
              <a:t> </a:t>
            </a:r>
            <a:endParaRPr lang="en-US" b="1" u="sng" cap="small" dirty="0">
              <a:solidFill>
                <a:schemeClr val="tx1"/>
              </a:solidFill>
              <a:effectLst>
                <a:outerShdw blurRad="38100" dist="38100" dir="2700000" algn="tl">
                  <a:srgbClr val="000000">
                    <a:alpha val="43137"/>
                  </a:srgbClr>
                </a:outerShdw>
              </a:effectLst>
              <a:latin typeface="Gotham Medium"/>
            </a:endParaRPr>
          </a:p>
          <a:p>
            <a:pPr marL="0" marR="0">
              <a:lnSpc>
                <a:spcPct val="107000"/>
              </a:lnSpc>
              <a:spcBef>
                <a:spcPts val="0"/>
              </a:spcBef>
              <a:spcAft>
                <a:spcPts val="0"/>
              </a:spcAft>
            </a:pPr>
            <a:endParaRPr lang="en-US" b="1" u="sng" cap="small" dirty="0">
              <a:solidFill>
                <a:schemeClr val="tx1"/>
              </a:solidFill>
              <a:effectLst>
                <a:outerShdw blurRad="38100" dist="38100" dir="2700000" algn="tl">
                  <a:srgbClr val="000000">
                    <a:alpha val="43137"/>
                  </a:srgbClr>
                </a:outerShdw>
              </a:effectLst>
              <a:latin typeface="Gotham Medium"/>
            </a:endParaRPr>
          </a:p>
          <a:p>
            <a:pPr marR="0">
              <a:lnSpc>
                <a:spcPct val="90000"/>
              </a:lnSpc>
              <a:spcBef>
                <a:spcPts val="0"/>
              </a:spcBef>
              <a:spcAft>
                <a:spcPts val="600"/>
              </a:spcAft>
            </a:pPr>
            <a:r>
              <a:rPr lang="en-US" sz="2800" b="1" u="sng" cap="small" dirty="0">
                <a:solidFill>
                  <a:schemeClr val="tx1"/>
                </a:solidFill>
                <a:effectLst>
                  <a:outerShdw blurRad="38100" dist="38100" dir="2700000" algn="tl">
                    <a:srgbClr val="000000">
                      <a:alpha val="43137"/>
                    </a:srgbClr>
                  </a:outerShdw>
                </a:effectLst>
                <a:latin typeface="Gotham Medium"/>
              </a:rPr>
              <a:t>Thought to Remember</a:t>
            </a:r>
          </a:p>
          <a:p>
            <a:pPr marL="0" marR="0">
              <a:lnSpc>
                <a:spcPct val="107000"/>
              </a:lnSpc>
              <a:spcBef>
                <a:spcPts val="0"/>
              </a:spcBef>
              <a:spcAft>
                <a:spcPts val="0"/>
              </a:spcAft>
            </a:pPr>
            <a:r>
              <a:rPr lang="en-US" sz="2800" b="1" dirty="0">
                <a:solidFill>
                  <a:schemeClr val="tx1"/>
                </a:solidFill>
                <a:effectLst>
                  <a:outerShdw blurRad="38100" dist="38100" dir="2700000" algn="tl">
                    <a:srgbClr val="000000">
                      <a:alpha val="43137"/>
                    </a:srgbClr>
                  </a:outerShdw>
                </a:effectLst>
                <a:latin typeface="Gotham Medium"/>
                <a:cs typeface="Times New Roman" panose="02020603050405020304" pitchFamily="18" charset="0"/>
              </a:rPr>
              <a:t>Make your life an offering to the Lord. </a:t>
            </a:r>
          </a:p>
        </p:txBody>
      </p:sp>
      <p:sp>
        <p:nvSpPr>
          <p:cNvPr id="11" name="Slide Number Placeholder 10">
            <a:extLst>
              <a:ext uri="{FF2B5EF4-FFF2-40B4-BE49-F238E27FC236}">
                <a16:creationId xmlns:a16="http://schemas.microsoft.com/office/drawing/2014/main" id="{56AE2454-CE9A-4A6B-AB5A-349E0D967654}"/>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a:spcAft>
                <a:spcPts val="600"/>
              </a:spcAft>
            </a:pPr>
            <a:fld id="{D8DA9DAA-006C-4F4B-980E-E3DF019B24E2}" type="slidenum">
              <a:rPr lang="en-US" smtClean="0">
                <a:solidFill>
                  <a:schemeClr val="tx1"/>
                </a:solidFill>
              </a:rPr>
              <a:pPr>
                <a:spcAft>
                  <a:spcPts val="600"/>
                </a:spcAft>
              </a:pPr>
              <a:t>2</a:t>
            </a:fld>
            <a:endParaRPr lang="en-US">
              <a:solidFill>
                <a:schemeClr val="tx1"/>
              </a:solidFill>
            </a:endParaRPr>
          </a:p>
        </p:txBody>
      </p:sp>
    </p:spTree>
    <p:extLst>
      <p:ext uri="{BB962C8B-B14F-4D97-AF65-F5344CB8AC3E}">
        <p14:creationId xmlns:p14="http://schemas.microsoft.com/office/powerpoint/2010/main" val="3653349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36869" name="Line 8"/>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cxnSp>
        <p:nvCxnSpPr>
          <p:cNvPr id="33" name="Straight Connector 32">
            <a:extLst>
              <a:ext uri="{FF2B5EF4-FFF2-40B4-BE49-F238E27FC236}">
                <a16:creationId xmlns:a16="http://schemas.microsoft.com/office/drawing/2014/main" id="{8FBD9161-33ED-4C7A-9101-A5509CA2C8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73528E-EDC8-4FBE-9BE9-878B206B957E}"/>
              </a:ext>
            </a:extLst>
          </p:cNvPr>
          <p:cNvSpPr/>
          <p:nvPr/>
        </p:nvSpPr>
        <p:spPr>
          <a:xfrm>
            <a:off x="1745788" y="1157721"/>
            <a:ext cx="9706877" cy="3438121"/>
          </a:xfrm>
          <a:prstGeom prst="rect">
            <a:avLst/>
          </a:prstGeom>
          <a:no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4. What changed about the nature of humans who were created in the image of God?</a:t>
            </a:r>
          </a:p>
          <a:p>
            <a:pPr marL="0" marR="0">
              <a:lnSpc>
                <a:spcPct val="107000"/>
              </a:lnSpc>
              <a:spcBef>
                <a:spcPts val="0"/>
              </a:spcBef>
              <a:spcAft>
                <a:spcPts val="0"/>
              </a:spcAft>
            </a:pPr>
            <a:r>
              <a:rPr lang="en-US" sz="2800" b="1" dirty="0">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latin typeface="Gotham Medium" panose="02000604030000020004"/>
                <a:cs typeface="Times New Roman" panose="02020603050405020304" pitchFamily="18" charset="0"/>
              </a:rPr>
              <a:t>5. How might God’s warnings about sin teach us to respond when we feel temptation?</a:t>
            </a:r>
          </a:p>
          <a:p>
            <a:pPr marL="0" marR="0">
              <a:lnSpc>
                <a:spcPct val="107000"/>
              </a:lnSpc>
              <a:spcBef>
                <a:spcPts val="0"/>
              </a:spcBef>
              <a:spcAft>
                <a:spcPts val="0"/>
              </a:spcAft>
            </a:pPr>
            <a:endParaRPr lang="en-US" sz="3600"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r>
              <a:rPr lang="en-US" b="1" dirty="0">
                <a:latin typeface="Gotham Medium" panose="02000604030000020004"/>
                <a:cs typeface="Times New Roman" panose="02020603050405020304" pitchFamily="18" charset="0"/>
              </a:rPr>
              <a:t>6. What makes sin like a ruler or a master?</a:t>
            </a: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8995144" y="194580"/>
            <a:ext cx="2796806" cy="544824"/>
          </a:xfrm>
          <a:prstGeom prst="rect">
            <a:avLst/>
          </a:prstGeom>
          <a:solidFill>
            <a:srgbClr val="7030A0"/>
          </a:solidFill>
          <a:ln w="12700">
            <a:solidFill>
              <a:srgbClr val="7030A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nSpc>
                <a:spcPct val="107000"/>
              </a:lnSpc>
            </a:pPr>
            <a:r>
              <a:rPr lang="en-US" sz="24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TEMPTATION</a:t>
            </a:r>
          </a:p>
        </p:txBody>
      </p:sp>
      <p:sp>
        <p:nvSpPr>
          <p:cNvPr id="18" name="Title 2">
            <a:extLst>
              <a:ext uri="{FF2B5EF4-FFF2-40B4-BE49-F238E27FC236}">
                <a16:creationId xmlns:a16="http://schemas.microsoft.com/office/drawing/2014/main" id="{8D284436-DACD-56FE-3A1E-471E5FEDF884}"/>
              </a:ext>
            </a:extLst>
          </p:cNvPr>
          <p:cNvSpPr txBox="1">
            <a:spLocks/>
          </p:cNvSpPr>
          <p:nvPr/>
        </p:nvSpPr>
        <p:spPr>
          <a:xfrm>
            <a:off x="949105" y="41955"/>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000" b="1" dirty="0">
                <a:solidFill>
                  <a:schemeClr val="bg1"/>
                </a:solidFill>
                <a:latin typeface="Gotham Medium" panose="02000604030000020004"/>
              </a:rPr>
              <a:t>QUESTION &amp; ANSWER</a:t>
            </a:r>
            <a:endParaRPr lang="en-US" sz="3200" b="1" dirty="0">
              <a:solidFill>
                <a:schemeClr val="bg1"/>
              </a:solidFill>
              <a:latin typeface="Gotham Medium" panose="02000604030000020004"/>
            </a:endParaRPr>
          </a:p>
        </p:txBody>
      </p:sp>
      <p:sp>
        <p:nvSpPr>
          <p:cNvPr id="5" name="Footer Placeholder 9">
            <a:extLst>
              <a:ext uri="{FF2B5EF4-FFF2-40B4-BE49-F238E27FC236}">
                <a16:creationId xmlns:a16="http://schemas.microsoft.com/office/drawing/2014/main" id="{A1EEE892-ADC6-47E7-0D57-2605C27E8EA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0DEB3DE9-58EF-1377-7FCD-8FFD2A784329}"/>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6E45151-30A7-4D1A-BAD3-394C71651229}"/>
              </a:ext>
            </a:extLst>
          </p:cNvPr>
          <p:cNvCxnSpPr>
            <a:cxnSpLocks/>
          </p:cNvCxnSpPr>
          <p:nvPr/>
        </p:nvCxnSpPr>
        <p:spPr>
          <a:xfrm>
            <a:off x="868959" y="6709404"/>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20630F-6610-463A-BEB0-62A3C8760E2D}"/>
              </a:ext>
            </a:extLst>
          </p:cNvPr>
          <p:cNvCxnSpPr>
            <a:cxnSpLocks/>
          </p:cNvCxnSpPr>
          <p:nvPr/>
        </p:nvCxnSpPr>
        <p:spPr>
          <a:xfrm>
            <a:off x="1000934" y="9154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C6D06A5-F2CA-3D9C-CFB2-19D357BB2131}"/>
              </a:ext>
            </a:extLst>
          </p:cNvPr>
          <p:cNvSpPr/>
          <p:nvPr/>
        </p:nvSpPr>
        <p:spPr>
          <a:xfrm>
            <a:off x="2133075" y="1600455"/>
            <a:ext cx="8686800" cy="64008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intended humans to be agents of good order and administration. But by wandering from the Creator and going their own way, humans tend to substitute their own authority for God’s.</a:t>
            </a:r>
          </a:p>
        </p:txBody>
      </p:sp>
      <p:sp>
        <p:nvSpPr>
          <p:cNvPr id="8" name="Rectangle 7">
            <a:extLst>
              <a:ext uri="{FF2B5EF4-FFF2-40B4-BE49-F238E27FC236}">
                <a16:creationId xmlns:a16="http://schemas.microsoft.com/office/drawing/2014/main" id="{693BDBB2-0C82-9D47-F236-905DDDD0D02A}"/>
              </a:ext>
            </a:extLst>
          </p:cNvPr>
          <p:cNvSpPr/>
          <p:nvPr/>
        </p:nvSpPr>
        <p:spPr>
          <a:xfrm>
            <a:off x="2133075" y="2890746"/>
            <a:ext cx="8686800" cy="91440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invites Cain to “do what is right” (v. 7). Even in the face of great temptation, it can give us confidence to know that God is with us, encouraging us to follow His instruction and the way that leads to our benefit. Sin is a threat to us, like a wild animal that crouches at our door. </a:t>
            </a:r>
          </a:p>
        </p:txBody>
      </p:sp>
      <p:sp>
        <p:nvSpPr>
          <p:cNvPr id="4" name="Slide Number Placeholder 5">
            <a:extLst>
              <a:ext uri="{FF2B5EF4-FFF2-40B4-BE49-F238E27FC236}">
                <a16:creationId xmlns:a16="http://schemas.microsoft.com/office/drawing/2014/main" id="{0AA87F9A-0C5D-004E-8C55-8344DC80F1CA}"/>
              </a:ext>
            </a:extLst>
          </p:cNvPr>
          <p:cNvSpPr>
            <a:spLocks noGrp="1"/>
          </p:cNvSpPr>
          <p:nvPr>
            <p:ph type="sldNum" sz="quarter" idx="12"/>
          </p:nvPr>
        </p:nvSpPr>
        <p:spPr>
          <a:xfrm>
            <a:off x="9266629" y="6201249"/>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20</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a:extLst>
              <a:ext uri="{FF2B5EF4-FFF2-40B4-BE49-F238E27FC236}">
                <a16:creationId xmlns:a16="http://schemas.microsoft.com/office/drawing/2014/main" id="{17B24DAC-843F-FB83-8972-934C24D796BD}"/>
              </a:ext>
            </a:extLst>
          </p:cNvPr>
          <p:cNvSpPr/>
          <p:nvPr/>
        </p:nvSpPr>
        <p:spPr>
          <a:xfrm>
            <a:off x="2133075" y="4573389"/>
            <a:ext cx="8686800" cy="91440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Human nature dictates that once we go down the wrong path, it is often harder to reverse our steps and make the opposite choice. We easily become trapped in patterns of sin. Only through faith in Christ can we ever claim that sin shall no longer be our master (Rom. 6:14). </a:t>
            </a:r>
          </a:p>
        </p:txBody>
      </p:sp>
    </p:spTree>
    <p:extLst>
      <p:ext uri="{BB962C8B-B14F-4D97-AF65-F5344CB8AC3E}">
        <p14:creationId xmlns:p14="http://schemas.microsoft.com/office/powerpoint/2010/main" val="1673513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030A0"/>
            </a:gs>
            <a:gs pos="56485">
              <a:srgbClr val="B38FCC"/>
            </a:gs>
            <a:gs pos="33970">
              <a:schemeClr val="accent1">
                <a:lumMod val="40000"/>
                <a:lumOff val="60000"/>
              </a:schemeClr>
            </a:gs>
            <a:gs pos="79000">
              <a:schemeClr val="accent1">
                <a:lumMod val="60000"/>
                <a:lumOff val="40000"/>
              </a:schemeClr>
            </a:gs>
            <a:gs pos="86000">
              <a:schemeClr val="bg2">
                <a:lumMod val="40000"/>
                <a:lumOff val="60000"/>
              </a:schemeClr>
            </a:gs>
            <a:gs pos="100000">
              <a:srgbClr val="7030A0"/>
            </a:gs>
          </a:gsLst>
          <a:lin ang="5400000" scaled="1"/>
          <a:tileRect/>
        </a:gradFill>
        <a:effectLst/>
      </p:bgPr>
    </p:bg>
    <p:spTree>
      <p:nvGrpSpPr>
        <p:cNvPr id="1" name="">
          <a:extLst>
            <a:ext uri="{FF2B5EF4-FFF2-40B4-BE49-F238E27FC236}">
              <a16:creationId xmlns:a16="http://schemas.microsoft.com/office/drawing/2014/main" id="{9FD26A02-A596-13A4-A995-25560719863C}"/>
            </a:ext>
          </a:extLst>
        </p:cNvPr>
        <p:cNvGrpSpPr/>
        <p:nvPr/>
      </p:nvGrpSpPr>
      <p:grpSpPr>
        <a:xfrm>
          <a:off x="0" y="0"/>
          <a:ext cx="0" cy="0"/>
          <a:chOff x="0" y="0"/>
          <a:chExt cx="0" cy="0"/>
        </a:xfrm>
      </p:grpSpPr>
      <p:sp>
        <p:nvSpPr>
          <p:cNvPr id="36868" name="Line 7">
            <a:extLst>
              <a:ext uri="{FF2B5EF4-FFF2-40B4-BE49-F238E27FC236}">
                <a16:creationId xmlns:a16="http://schemas.microsoft.com/office/drawing/2014/main" id="{F787ADCC-D0CC-2CD9-038B-B28B3BFD6BFA}"/>
              </a:ext>
            </a:extLst>
          </p:cNvPr>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36869" name="Line 8">
            <a:extLst>
              <a:ext uri="{FF2B5EF4-FFF2-40B4-BE49-F238E27FC236}">
                <a16:creationId xmlns:a16="http://schemas.microsoft.com/office/drawing/2014/main" id="{62F1AB50-F8B8-9C2C-8499-5A9DE7E2529A}"/>
              </a:ext>
            </a:extLst>
          </p:cNvPr>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11" name="Line 7">
            <a:extLst>
              <a:ext uri="{FF2B5EF4-FFF2-40B4-BE49-F238E27FC236}">
                <a16:creationId xmlns:a16="http://schemas.microsoft.com/office/drawing/2014/main" id="{5DAE72D7-11A1-13E9-4BC9-3B0EA6B63E97}"/>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cxnSp>
        <p:nvCxnSpPr>
          <p:cNvPr id="33" name="Straight Connector 32">
            <a:extLst>
              <a:ext uri="{FF2B5EF4-FFF2-40B4-BE49-F238E27FC236}">
                <a16:creationId xmlns:a16="http://schemas.microsoft.com/office/drawing/2014/main" id="{A60B90A7-96B9-D4DF-F7B0-B84EDF4FF37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0C1D1E4-CA0D-31DC-5E65-7CE68D3C5024}"/>
              </a:ext>
            </a:extLst>
          </p:cNvPr>
          <p:cNvSpPr/>
          <p:nvPr/>
        </p:nvSpPr>
        <p:spPr>
          <a:xfrm>
            <a:off x="1745788" y="1157721"/>
            <a:ext cx="9706877" cy="3734484"/>
          </a:xfrm>
          <a:prstGeom prst="rect">
            <a:avLst/>
          </a:prstGeom>
          <a:no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7. Why is the shedding of innocent blood so offensive to God?</a:t>
            </a:r>
          </a:p>
          <a:p>
            <a:pPr marL="0" marR="0">
              <a:lnSpc>
                <a:spcPct val="107000"/>
              </a:lnSpc>
              <a:spcBef>
                <a:spcPts val="0"/>
              </a:spcBef>
              <a:spcAft>
                <a:spcPts val="0"/>
              </a:spcAft>
            </a:pPr>
            <a:r>
              <a:rPr lang="en-US" sz="2800" b="1" dirty="0">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latin typeface="Gotham Medium" panose="02000604030000020004"/>
                <a:cs typeface="Times New Roman" panose="02020603050405020304" pitchFamily="18" charset="0"/>
              </a:rPr>
              <a:t>8. Why did the ground betray Cain after his murder?</a:t>
            </a:r>
          </a:p>
          <a:p>
            <a:pPr marL="0" marR="0">
              <a:lnSpc>
                <a:spcPct val="107000"/>
              </a:lnSpc>
              <a:spcBef>
                <a:spcPts val="0"/>
              </a:spcBef>
              <a:spcAft>
                <a:spcPts val="0"/>
              </a:spcAft>
            </a:pPr>
            <a:endParaRPr lang="en-US" sz="3600"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r>
              <a:rPr lang="en-US" b="1" dirty="0">
                <a:latin typeface="Gotham Medium" panose="02000604030000020004"/>
                <a:cs typeface="Times New Roman" panose="02020603050405020304" pitchFamily="18" charset="0"/>
              </a:rPr>
              <a:t>9. Why do you think God sent Cain away?</a:t>
            </a:r>
          </a:p>
        </p:txBody>
      </p:sp>
      <p:sp>
        <p:nvSpPr>
          <p:cNvPr id="23" name="Title 2">
            <a:extLst>
              <a:ext uri="{FF2B5EF4-FFF2-40B4-BE49-F238E27FC236}">
                <a16:creationId xmlns:a16="http://schemas.microsoft.com/office/drawing/2014/main" id="{2597D2D6-386E-1857-573A-CCD9AABA702B}"/>
              </a:ext>
            </a:extLst>
          </p:cNvPr>
          <p:cNvSpPr txBox="1">
            <a:spLocks/>
          </p:cNvSpPr>
          <p:nvPr/>
        </p:nvSpPr>
        <p:spPr>
          <a:xfrm>
            <a:off x="8995144" y="194580"/>
            <a:ext cx="2796806" cy="544824"/>
          </a:xfrm>
          <a:prstGeom prst="rect">
            <a:avLst/>
          </a:prstGeom>
          <a:solidFill>
            <a:srgbClr val="7030A0"/>
          </a:solidFill>
          <a:ln w="12700">
            <a:solidFill>
              <a:srgbClr val="7030A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nSpc>
                <a:spcPct val="107000"/>
              </a:lnSpc>
            </a:pPr>
            <a:r>
              <a:rPr lang="en-US" sz="24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FIRST MURDER</a:t>
            </a:r>
          </a:p>
        </p:txBody>
      </p:sp>
      <p:sp>
        <p:nvSpPr>
          <p:cNvPr id="18" name="Title 2">
            <a:extLst>
              <a:ext uri="{FF2B5EF4-FFF2-40B4-BE49-F238E27FC236}">
                <a16:creationId xmlns:a16="http://schemas.microsoft.com/office/drawing/2014/main" id="{5A09E9A7-0E5D-9E77-211E-1EAF1EAF3558}"/>
              </a:ext>
            </a:extLst>
          </p:cNvPr>
          <p:cNvSpPr txBox="1">
            <a:spLocks/>
          </p:cNvSpPr>
          <p:nvPr/>
        </p:nvSpPr>
        <p:spPr>
          <a:xfrm>
            <a:off x="949105" y="41955"/>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000" b="1" dirty="0">
                <a:solidFill>
                  <a:schemeClr val="bg1"/>
                </a:solidFill>
                <a:latin typeface="Gotham Medium" panose="02000604030000020004"/>
              </a:rPr>
              <a:t>QUESTION &amp; ANSWER</a:t>
            </a:r>
            <a:endParaRPr lang="en-US" sz="3200" b="1" dirty="0">
              <a:solidFill>
                <a:schemeClr val="bg1"/>
              </a:solidFill>
              <a:latin typeface="Gotham Medium" panose="02000604030000020004"/>
            </a:endParaRPr>
          </a:p>
        </p:txBody>
      </p:sp>
      <p:sp>
        <p:nvSpPr>
          <p:cNvPr id="5" name="Footer Placeholder 9">
            <a:extLst>
              <a:ext uri="{FF2B5EF4-FFF2-40B4-BE49-F238E27FC236}">
                <a16:creationId xmlns:a16="http://schemas.microsoft.com/office/drawing/2014/main" id="{EC1BEE09-AC95-127C-D202-EE4BE9123D1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7D5A8C3F-2A8A-F66F-FBA3-EA3A58076374}"/>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FB0357-3280-FB6F-46E9-BF6434E351AA}"/>
              </a:ext>
            </a:extLst>
          </p:cNvPr>
          <p:cNvCxnSpPr>
            <a:cxnSpLocks/>
          </p:cNvCxnSpPr>
          <p:nvPr/>
        </p:nvCxnSpPr>
        <p:spPr>
          <a:xfrm>
            <a:off x="868959" y="6709404"/>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A49A63B-6793-00D1-6EFD-6A379981B75B}"/>
              </a:ext>
            </a:extLst>
          </p:cNvPr>
          <p:cNvCxnSpPr>
            <a:cxnSpLocks/>
          </p:cNvCxnSpPr>
          <p:nvPr/>
        </p:nvCxnSpPr>
        <p:spPr>
          <a:xfrm>
            <a:off x="1000934" y="9154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2536BAB5-E52A-507A-EDD3-F8E949082477}"/>
              </a:ext>
            </a:extLst>
          </p:cNvPr>
          <p:cNvSpPr/>
          <p:nvPr/>
        </p:nvSpPr>
        <p:spPr>
          <a:xfrm>
            <a:off x="1985630" y="1600455"/>
            <a:ext cx="8686800" cy="607539"/>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Life comes from God, and we don’t have the authority to decide when it ends. By murdering Abel, Cain was undoing the creation of his brother and making himself like God.</a:t>
            </a:r>
          </a:p>
        </p:txBody>
      </p:sp>
      <p:sp>
        <p:nvSpPr>
          <p:cNvPr id="8" name="Rectangle 7">
            <a:extLst>
              <a:ext uri="{FF2B5EF4-FFF2-40B4-BE49-F238E27FC236}">
                <a16:creationId xmlns:a16="http://schemas.microsoft.com/office/drawing/2014/main" id="{4FDC7BE3-79D5-08E0-8987-4EFAF06F6303}"/>
              </a:ext>
            </a:extLst>
          </p:cNvPr>
          <p:cNvSpPr/>
          <p:nvPr/>
        </p:nvSpPr>
        <p:spPr>
          <a:xfrm>
            <a:off x="1985630" y="2890746"/>
            <a:ext cx="8686800" cy="1134478"/>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In the words of verse 10, innocent blood “cries out [to God] from the ground. ” Cain was using the ground to try to hide his crimes, but the ground is also part of God’s creation. Paul says, “Creation waits in eager expectation for the children of God to be revealed” (Rom. 8:19). In a sense, the world waits for us to live up to our intended role from God, and Cain was doing the opposite.</a:t>
            </a:r>
          </a:p>
        </p:txBody>
      </p:sp>
      <p:sp>
        <p:nvSpPr>
          <p:cNvPr id="4" name="Slide Number Placeholder 5">
            <a:extLst>
              <a:ext uri="{FF2B5EF4-FFF2-40B4-BE49-F238E27FC236}">
                <a16:creationId xmlns:a16="http://schemas.microsoft.com/office/drawing/2014/main" id="{176E8BAB-3B1D-094F-3B02-19A1C5A80EBF}"/>
              </a:ext>
            </a:extLst>
          </p:cNvPr>
          <p:cNvSpPr>
            <a:spLocks noGrp="1"/>
          </p:cNvSpPr>
          <p:nvPr>
            <p:ph type="sldNum" sz="quarter" idx="12"/>
          </p:nvPr>
        </p:nvSpPr>
        <p:spPr>
          <a:xfrm>
            <a:off x="9266629" y="6201249"/>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21</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a:extLst>
              <a:ext uri="{FF2B5EF4-FFF2-40B4-BE49-F238E27FC236}">
                <a16:creationId xmlns:a16="http://schemas.microsoft.com/office/drawing/2014/main" id="{C7A98FBE-D83D-9E23-E80A-D8E871C2DC15}"/>
              </a:ext>
            </a:extLst>
          </p:cNvPr>
          <p:cNvSpPr/>
          <p:nvPr/>
        </p:nvSpPr>
        <p:spPr>
          <a:xfrm>
            <a:off x="1985629" y="4910896"/>
            <a:ext cx="8686800" cy="1188720"/>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This question is open to different interpretations. It could be that Cain would be safer on his own (as his need for a protective mark illustrates). It might also be that God is treating murder as an egregious sin that could eat away like a disease. As Genesis 9:6 will show in next week’s lesson, the flood of Noah is God’s response to murder as the “new normal. ”</a:t>
            </a:r>
          </a:p>
        </p:txBody>
      </p:sp>
    </p:spTree>
    <p:extLst>
      <p:ext uri="{BB962C8B-B14F-4D97-AF65-F5344CB8AC3E}">
        <p14:creationId xmlns:p14="http://schemas.microsoft.com/office/powerpoint/2010/main" val="2651147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60392-C6EA-D6AF-9F37-8862A8D4AA0A}"/>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4EF31313-27FE-2A18-3828-F03F44FF2201}"/>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WatercolorSponge/>
                    </a14:imgEffect>
                  </a14:imgLayer>
                </a14:imgProps>
              </a:ext>
              <a:ext uri="{28A0092B-C50C-407E-A947-70E740481C1C}">
                <a14:useLocalDpi xmlns:a14="http://schemas.microsoft.com/office/drawing/2010/main" val="0"/>
              </a:ext>
            </a:extLst>
          </a:blip>
          <a:stretch>
            <a:fillRect/>
          </a:stretch>
        </p:blipFill>
        <p:spPr>
          <a:xfrm>
            <a:off x="0" y="0"/>
            <a:ext cx="12191999" cy="6858000"/>
          </a:xfrm>
          <a:prstGeom prst="rect">
            <a:avLst/>
          </a:prstGeom>
          <a:blipFill>
            <a:blip r:embed="rId5">
              <a:duotone>
                <a:schemeClr val="accent1">
                  <a:shade val="45000"/>
                  <a:satMod val="135000"/>
                </a:schemeClr>
                <a:prstClr val="white"/>
              </a:duotone>
            </a:blip>
            <a:tile tx="0" ty="0" sx="100000" sy="100000" flip="none" algn="tl"/>
          </a:blipFill>
        </p:spPr>
      </p:pic>
      <p:sp>
        <p:nvSpPr>
          <p:cNvPr id="8" name="Subtitle 7">
            <a:extLst>
              <a:ext uri="{FF2B5EF4-FFF2-40B4-BE49-F238E27FC236}">
                <a16:creationId xmlns:a16="http://schemas.microsoft.com/office/drawing/2014/main" id="{8136A3AB-78A8-F5E3-D4F3-EFF57149F88C}"/>
              </a:ext>
            </a:extLst>
          </p:cNvPr>
          <p:cNvSpPr>
            <a:spLocks noGrp="1"/>
          </p:cNvSpPr>
          <p:nvPr>
            <p:ph type="subTitle" idx="1"/>
          </p:nvPr>
        </p:nvSpPr>
        <p:spPr>
          <a:xfrm>
            <a:off x="5968666" y="538549"/>
            <a:ext cx="5524500" cy="3437382"/>
          </a:xfrm>
          <a:ln w="190500">
            <a:noFill/>
          </a:ln>
        </p:spPr>
        <p:txBody>
          <a:bodyPr anchor="ctr">
            <a:normAutofit/>
          </a:bodyPr>
          <a:lstStyle/>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0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5" name="Group 4">
            <a:extLst>
              <a:ext uri="{FF2B5EF4-FFF2-40B4-BE49-F238E27FC236}">
                <a16:creationId xmlns:a16="http://schemas.microsoft.com/office/drawing/2014/main" id="{964CC4B9-5663-099B-A452-83138075C9EF}"/>
              </a:ext>
            </a:extLst>
          </p:cNvPr>
          <p:cNvGrpSpPr/>
          <p:nvPr/>
        </p:nvGrpSpPr>
        <p:grpSpPr>
          <a:xfrm>
            <a:off x="6320903" y="5184648"/>
            <a:ext cx="4820026" cy="987316"/>
            <a:chOff x="2514600" y="5649894"/>
            <a:chExt cx="5048626" cy="785846"/>
          </a:xfrm>
        </p:grpSpPr>
        <p:grpSp>
          <p:nvGrpSpPr>
            <p:cNvPr id="6" name="Group 5">
              <a:extLst>
                <a:ext uri="{FF2B5EF4-FFF2-40B4-BE49-F238E27FC236}">
                  <a16:creationId xmlns:a16="http://schemas.microsoft.com/office/drawing/2014/main" id="{ED8B9FFD-511C-53A6-9F39-B9DD2219C792}"/>
                </a:ext>
              </a:extLst>
            </p:cNvPr>
            <p:cNvGrpSpPr/>
            <p:nvPr/>
          </p:nvGrpSpPr>
          <p:grpSpPr>
            <a:xfrm>
              <a:off x="3200400" y="5649894"/>
              <a:ext cx="3659864" cy="452610"/>
              <a:chOff x="3142974" y="6271325"/>
              <a:chExt cx="6718852" cy="1014475"/>
            </a:xfrm>
          </p:grpSpPr>
          <p:sp>
            <p:nvSpPr>
              <p:cNvPr id="9" name="Rectangle: Rounded Corners 8">
                <a:extLst>
                  <a:ext uri="{FF2B5EF4-FFF2-40B4-BE49-F238E27FC236}">
                    <a16:creationId xmlns:a16="http://schemas.microsoft.com/office/drawing/2014/main" id="{AF4D0DF0-36B9-FEC1-8F6B-1ABAB1291E24}"/>
                  </a:ext>
                </a:extLst>
              </p:cNvPr>
              <p:cNvSpPr/>
              <p:nvPr/>
            </p:nvSpPr>
            <p:spPr>
              <a:xfrm>
                <a:off x="3142974" y="6343198"/>
                <a:ext cx="6718852" cy="870737"/>
              </a:xfrm>
              <a:prstGeom prst="roundRect">
                <a:avLst/>
              </a:prstGeom>
              <a:blipFill rotWithShape="1">
                <a:blip r:embed="rId6" cstate="email">
                  <a:extLst>
                    <a:ext uri="{28A0092B-C50C-407E-A947-70E740481C1C}">
                      <a14:useLocalDpi xmlns:a14="http://schemas.microsoft.com/office/drawing/2010/main"/>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effectLst>
                    <a:outerShdw blurRad="63500" dist="25400" dir="2700000" rotWithShape="0">
                      <a:srgbClr val="000000">
                        <a:alpha val="70000"/>
                      </a:srgbClr>
                    </a:outerShdw>
                  </a:effectLst>
                </a:endParaRPr>
              </a:p>
            </p:txBody>
          </p:sp>
          <p:grpSp>
            <p:nvGrpSpPr>
              <p:cNvPr id="10" name="Group 13">
                <a:extLst>
                  <a:ext uri="{FF2B5EF4-FFF2-40B4-BE49-F238E27FC236}">
                    <a16:creationId xmlns:a16="http://schemas.microsoft.com/office/drawing/2014/main" id="{3D7F8817-B896-55AA-70CD-2A469123861F}"/>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1" name="Picture 10" descr="A picture containing drawing, room&#10;&#10;Description automatically generated">
                  <a:extLst>
                    <a:ext uri="{FF2B5EF4-FFF2-40B4-BE49-F238E27FC236}">
                      <a16:creationId xmlns:a16="http://schemas.microsoft.com/office/drawing/2014/main" id="{5AF198C7-4615-24B7-8D9F-B8F5F566FF8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2" name="Picture 11" descr="A close up of a logo&#10;&#10;Description automatically generated">
                  <a:extLst>
                    <a:ext uri="{FF2B5EF4-FFF2-40B4-BE49-F238E27FC236}">
                      <a16:creationId xmlns:a16="http://schemas.microsoft.com/office/drawing/2014/main" id="{6277A082-DE33-599B-DD41-694A766D741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3" name="Picture 12">
                  <a:extLst>
                    <a:ext uri="{FF2B5EF4-FFF2-40B4-BE49-F238E27FC236}">
                      <a16:creationId xmlns:a16="http://schemas.microsoft.com/office/drawing/2014/main" id="{24060E94-27B2-2FFF-EA7B-90D8023602F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7" name="Rectangle 6">
              <a:extLst>
                <a:ext uri="{FF2B5EF4-FFF2-40B4-BE49-F238E27FC236}">
                  <a16:creationId xmlns:a16="http://schemas.microsoft.com/office/drawing/2014/main" id="{C89C3685-5936-E23E-AF1A-228F7F6B9654}"/>
                </a:ext>
              </a:extLst>
            </p:cNvPr>
            <p:cNvSpPr/>
            <p:nvPr/>
          </p:nvSpPr>
          <p:spPr>
            <a:xfrm>
              <a:off x="2514600" y="6188090"/>
              <a:ext cx="5048626" cy="247650"/>
            </a:xfrm>
            <a:prstGeom prst="rect">
              <a:avLst/>
            </a:prstGeom>
            <a:solidFill>
              <a:srgbClr val="002060"/>
            </a:solidFill>
          </p:spPr>
          <p:txBody>
            <a:bodyPr wrap="square" lIns="64291" tIns="32146" rIns="64291" bIns="32146">
              <a:spAutoFit/>
            </a:bodyPr>
            <a:lstStyle/>
            <a:p>
              <a:pPr algn="ctr"/>
              <a:r>
                <a:rPr lang="en-US" sz="800" b="1" dirty="0">
                  <a:solidFill>
                    <a:schemeClr val="bg1"/>
                  </a:solidFill>
                  <a:effectLst>
                    <a:outerShdw blurRad="38100" dist="38100" dir="2700000" algn="tl">
                      <a:srgbClr val="000000">
                        <a:alpha val="43137"/>
                      </a:srgbClr>
                    </a:outerShdw>
                  </a:effectLst>
                  <a:latin typeface="Gotham Book"/>
                  <a:cs typeface="Lucida Sans Unicode" panose="020B0602030504020204" pitchFamily="34" charset="0"/>
                </a:rPr>
                <a:t>Material adapted by Stanford W. Bowman Jr. from Echoes® Adult and Bible-in-Life® Adult Spring 2025 quarter with permission, © David C Cook, https://davidccook.org. May not be further reproduced. All rights reserved.</a:t>
              </a:r>
            </a:p>
          </p:txBody>
        </p:sp>
      </p:grpSp>
    </p:spTree>
    <p:extLst>
      <p:ext uri="{BB962C8B-B14F-4D97-AF65-F5344CB8AC3E}">
        <p14:creationId xmlns:p14="http://schemas.microsoft.com/office/powerpoint/2010/main" val="4205853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DBBC93-70DF-4E4E-98E3-08124185AB18}"/>
              </a:ext>
            </a:extLst>
          </p:cNvPr>
          <p:cNvSpPr>
            <a:spLocks noGrp="1"/>
          </p:cNvSpPr>
          <p:nvPr>
            <p:ph type="title"/>
          </p:nvPr>
        </p:nvSpPr>
        <p:spPr>
          <a:xfrm>
            <a:off x="4209302" y="-8709"/>
            <a:ext cx="7921944" cy="1738903"/>
          </a:xfrm>
          <a:gradFill>
            <a:gsLst>
              <a:gs pos="0">
                <a:srgbClr val="7030A0"/>
              </a:gs>
              <a:gs pos="55000">
                <a:schemeClr val="accent1">
                  <a:lumMod val="75000"/>
                </a:schemeClr>
              </a:gs>
              <a:gs pos="86000">
                <a:schemeClr val="bg2">
                  <a:lumMod val="40000"/>
                  <a:lumOff val="60000"/>
                </a:schemeClr>
              </a:gs>
              <a:gs pos="100000">
                <a:srgbClr val="7030A0"/>
              </a:gs>
            </a:gsLst>
            <a:lin ang="5400000" scaled="1"/>
          </a:gradFill>
          <a:ln>
            <a:solidFill>
              <a:schemeClr val="tx1"/>
            </a:solidFill>
          </a:ln>
        </p:spPr>
        <p:txBody>
          <a:bodyPr anchor="ctr">
            <a:normAutofit/>
          </a:bodyPr>
          <a:lstStyle/>
          <a:p>
            <a:pPr algn="ctr"/>
            <a:r>
              <a:rPr lang="en-US" sz="8000" b="1" cap="all" spc="400" dirty="0">
                <a:latin typeface="Gotham Medium" panose="02000604030000020004"/>
              </a:rPr>
              <a:t>Agenda</a:t>
            </a:r>
            <a:endParaRPr lang="en-US" sz="8000" dirty="0">
              <a:latin typeface="Gotham Medium" panose="02000604030000020004"/>
            </a:endParaRPr>
          </a:p>
        </p:txBody>
      </p:sp>
      <p:sp>
        <p:nvSpPr>
          <p:cNvPr id="11" name="Title 1">
            <a:extLst>
              <a:ext uri="{FF2B5EF4-FFF2-40B4-BE49-F238E27FC236}">
                <a16:creationId xmlns:a16="http://schemas.microsoft.com/office/drawing/2014/main" id="{4C482057-5E68-4F5C-A743-EEEFF37166C5}"/>
              </a:ext>
            </a:extLst>
          </p:cNvPr>
          <p:cNvSpPr txBox="1">
            <a:spLocks/>
          </p:cNvSpPr>
          <p:nvPr/>
        </p:nvSpPr>
        <p:spPr>
          <a:xfrm>
            <a:off x="253778" y="0"/>
            <a:ext cx="3992364" cy="6801686"/>
          </a:xfrm>
          <a:prstGeom prst="rect">
            <a:avLst/>
          </a:prstGeom>
          <a:gradFill>
            <a:gsLst>
              <a:gs pos="0">
                <a:srgbClr val="7030A0"/>
              </a:gs>
              <a:gs pos="27000">
                <a:schemeClr val="accent1">
                  <a:lumMod val="60000"/>
                  <a:lumOff val="40000"/>
                </a:schemeClr>
              </a:gs>
              <a:gs pos="86000">
                <a:schemeClr val="bg2">
                  <a:lumMod val="40000"/>
                  <a:lumOff val="60000"/>
                </a:schemeClr>
              </a:gs>
              <a:gs pos="100000">
                <a:srgbClr val="7030A0"/>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82880" marR="0" algn="l">
              <a:spcBef>
                <a:spcPts val="0"/>
              </a:spcBef>
              <a:spcAft>
                <a:spcPts val="600"/>
              </a:spcAft>
            </a:pPr>
            <a:r>
              <a:rPr lang="en-US" sz="1800" b="1" dirty="0">
                <a:effectLst/>
                <a:latin typeface="Calibri" panose="020F0502020204030204" pitchFamily="34" charset="0"/>
                <a:ea typeface="Aptos" panose="020B0004020202020204" pitchFamily="34" charset="0"/>
              </a:rPr>
              <a:t>Then the LORD said to Cain, “Why are you angry? Why is your face downcast? If you do what is right, will you not be accepted? But if you do not do what is right, sin is crouching at your door; it desires to have you, but you must rule over it. ” </a:t>
            </a:r>
          </a:p>
          <a:p>
            <a:pPr marL="182880" marR="0" algn="r">
              <a:spcBef>
                <a:spcPts val="0"/>
              </a:spcBef>
              <a:spcAft>
                <a:spcPts val="600"/>
              </a:spcAft>
            </a:pPr>
            <a:r>
              <a:rPr lang="en-US" sz="1800" b="1" dirty="0">
                <a:effectLst/>
                <a:latin typeface="Calibri" panose="020F0502020204030204" pitchFamily="34" charset="0"/>
                <a:ea typeface="Aptos" panose="020B0004020202020204" pitchFamily="34" charset="0"/>
              </a:rPr>
              <a:t>— Genesis 4:6–7 NIV </a:t>
            </a:r>
            <a:endParaRPr lang="en-US" sz="28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14" name="Footer Placeholder 9">
            <a:extLst>
              <a:ext uri="{FF2B5EF4-FFF2-40B4-BE49-F238E27FC236}">
                <a16:creationId xmlns:a16="http://schemas.microsoft.com/office/drawing/2014/main" id="{21AA43A8-B1EB-4E7B-8D82-5B717FC167C6}"/>
              </a:ext>
            </a:extLst>
          </p:cNvPr>
          <p:cNvSpPr txBox="1">
            <a:spLocks/>
          </p:cNvSpPr>
          <p:nvPr/>
        </p:nvSpPr>
        <p:spPr>
          <a:xfrm rot="16200000">
            <a:off x="-1000947" y="1197997"/>
            <a:ext cx="2479541" cy="365125"/>
          </a:xfrm>
          <a:prstGeom prst="rect">
            <a:avLst/>
          </a:prstGeom>
          <a:solidFill>
            <a:schemeClr val="accent1"/>
          </a:solidFill>
          <a:ln w="12700" cap="flat" cmpd="sng" algn="ctr">
            <a:solidFill>
              <a:schemeClr val="accent1"/>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8" name="Straight Connector 17">
            <a:extLst>
              <a:ext uri="{FF2B5EF4-FFF2-40B4-BE49-F238E27FC236}">
                <a16:creationId xmlns:a16="http://schemas.microsoft.com/office/drawing/2014/main" id="{60BD7EE3-ADAF-437C-B4FC-F59A3C255E2F}"/>
              </a:ext>
            </a:extLst>
          </p:cNvPr>
          <p:cNvCxnSpPr>
            <a:cxnSpLocks/>
          </p:cNvCxnSpPr>
          <p:nvPr/>
        </p:nvCxnSpPr>
        <p:spPr>
          <a:xfrm rot="16200000">
            <a:off x="-1786503" y="4736153"/>
            <a:ext cx="402336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3DF4BE7-C2DE-59B3-3A97-967FFE86C332}"/>
              </a:ext>
            </a:extLst>
          </p:cNvPr>
          <p:cNvSpPr/>
          <p:nvPr/>
        </p:nvSpPr>
        <p:spPr>
          <a:xfrm>
            <a:off x="4246143" y="1756444"/>
            <a:ext cx="7945858" cy="5101556"/>
          </a:xfrm>
          <a:prstGeom prst="rect">
            <a:avLst/>
          </a:prstGeom>
          <a:gradFill>
            <a:gsLst>
              <a:gs pos="0">
                <a:srgbClr val="7030A0"/>
              </a:gs>
              <a:gs pos="27000">
                <a:schemeClr val="accent1">
                  <a:lumMod val="60000"/>
                  <a:lumOff val="40000"/>
                </a:schemeClr>
              </a:gs>
              <a:gs pos="81000">
                <a:schemeClr val="bg2">
                  <a:lumMod val="40000"/>
                  <a:lumOff val="60000"/>
                </a:schemeClr>
              </a:gs>
              <a:gs pos="100000">
                <a:srgbClr val="7030A0"/>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1350157" lvl="3" indent="-342900" hangingPunct="0">
              <a:lnSpc>
                <a:spcPct val="100000"/>
              </a:lnSpc>
              <a:spcBef>
                <a:spcPts val="0"/>
              </a:spcBef>
              <a:buClrTx/>
              <a:buFont typeface="Wingdings" panose="05000000000000000000" pitchFamily="2" charset="2"/>
              <a:buChar char="q"/>
              <a:tabLst>
                <a:tab pos="642915" algn="l"/>
              </a:tabLst>
            </a:pPr>
            <a:r>
              <a:rPr lang="en-US"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rPr>
              <a:t>Cain’s Temptation - Genesis 4:1–7 NIV</a:t>
            </a:r>
          </a:p>
          <a:p>
            <a:pPr marL="1350157" lvl="3" indent="-342900" hangingPunct="0">
              <a:lnSpc>
                <a:spcPct val="100000"/>
              </a:lnSpc>
              <a:spcBef>
                <a:spcPts val="0"/>
              </a:spcBef>
              <a:buClrTx/>
              <a:buFont typeface="Wingdings" panose="05000000000000000000" pitchFamily="2" charset="2"/>
              <a:buChar char="q"/>
              <a:tabLst>
                <a:tab pos="642915" algn="l"/>
              </a:tabLst>
            </a:pPr>
            <a:r>
              <a:rPr lang="en-US"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rPr>
              <a:t>The First Murder - Genesis 4:8–16 NIV</a:t>
            </a: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Conclusion </a:t>
            </a: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a:p>
            <a:pPr marL="892957" lvl="2" indent="-342900" hangingPunct="0">
              <a:spcBef>
                <a:spcPts val="1200"/>
              </a:spcBef>
              <a:buClrTx/>
              <a:buFont typeface="Wingdings" panose="05000000000000000000" pitchFamily="2" charset="2"/>
              <a:buChar char="q"/>
              <a:tabLst>
                <a:tab pos="642915" algn="l"/>
              </a:tabLst>
            </a:pP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F9568A4E-52BF-4D84-A25F-3C383854E74D}"/>
              </a:ext>
            </a:extLst>
          </p:cNvPr>
          <p:cNvCxnSpPr>
            <a:cxnSpLocks/>
          </p:cNvCxnSpPr>
          <p:nvPr/>
        </p:nvCxnSpPr>
        <p:spPr>
          <a:xfrm>
            <a:off x="4232910" y="3467100"/>
            <a:ext cx="786384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C9125B-1E68-40D0-BE55-9DFB948E8AA5}"/>
              </a:ext>
            </a:extLst>
          </p:cNvPr>
          <p:cNvCxnSpPr>
            <a:cxnSpLocks/>
          </p:cNvCxnSpPr>
          <p:nvPr/>
        </p:nvCxnSpPr>
        <p:spPr>
          <a:xfrm>
            <a:off x="4274742" y="4559446"/>
            <a:ext cx="786384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7DEDB79C-FBC4-9BE6-B30A-E54AD20CCEDC}"/>
              </a:ext>
            </a:extLst>
          </p:cNvPr>
          <p:cNvSpPr txBox="1">
            <a:spLocks/>
          </p:cNvSpPr>
          <p:nvPr/>
        </p:nvSpPr>
        <p:spPr>
          <a:xfrm>
            <a:off x="8742946" y="643288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rgbClr val="002060"/>
                </a:solidFill>
                <a:effectLst>
                  <a:outerShdw blurRad="38100" dist="38100" dir="2700000" algn="tl">
                    <a:srgbClr val="000000">
                      <a:alpha val="43137"/>
                    </a:srgbClr>
                  </a:outerShdw>
                </a:effectLst>
                <a:latin typeface="Arial Black" panose="020B0A04020102020204" pitchFamily="34" charset="0"/>
              </a:rPr>
              <a:pPr>
                <a:spcAft>
                  <a:spcPts val="600"/>
                </a:spcAft>
              </a:pPr>
              <a:t>3</a:t>
            </a:fld>
            <a:endParaRPr lang="en-US" sz="2000" b="1" cap="all" spc="100" dirty="0">
              <a:solidFill>
                <a:srgbClr val="002060"/>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1613598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838200" y="214294"/>
            <a:ext cx="10515600" cy="1325563"/>
          </a:xfrm>
        </p:spPr>
        <p:txBody>
          <a:bodyPr anchor="t"/>
          <a:lstStyle/>
          <a:p>
            <a:pPr>
              <a:lnSpc>
                <a:spcPct val="107000"/>
              </a:lnSpc>
            </a:pPr>
            <a:r>
              <a:rPr lang="en-US" sz="5400" b="1" cap="small"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Limited Resources</a:t>
            </a:r>
          </a:p>
        </p:txBody>
      </p:sp>
      <p:sp>
        <p:nvSpPr>
          <p:cNvPr id="8" name="Slide Number Placeholder 5">
            <a:extLst>
              <a:ext uri="{FF2B5EF4-FFF2-40B4-BE49-F238E27FC236}">
                <a16:creationId xmlns:a16="http://schemas.microsoft.com/office/drawing/2014/main" id="{685B14C9-34D4-53BD-B6E8-CD62FF0B4784}"/>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4</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5" name="TextBox 4">
            <a:extLst>
              <a:ext uri="{FF2B5EF4-FFF2-40B4-BE49-F238E27FC236}">
                <a16:creationId xmlns:a16="http://schemas.microsoft.com/office/drawing/2014/main" id="{38DE476D-C50D-3BF0-F71F-176CC71DA0B9}"/>
              </a:ext>
            </a:extLst>
          </p:cNvPr>
          <p:cNvSpPr txBox="1"/>
          <p:nvPr/>
        </p:nvSpPr>
        <p:spPr>
          <a:xfrm>
            <a:off x="838200" y="1483937"/>
            <a:ext cx="10972800" cy="5183214"/>
          </a:xfrm>
          <a:prstGeom prst="rect">
            <a:avLst/>
          </a:prstGeom>
          <a:noFill/>
        </p:spPr>
        <p:txBody>
          <a:bodyPr wrap="square">
            <a:spAutoFit/>
          </a:bodyPr>
          <a:lstStyle/>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For over 30 years, my wife has worked as an editor of children’s Sunday school curriculum. She has always had a passion for teaching children about the Bible, so this job has been an ideal position for her. Her duties include editing lessons, selecting worship songs and choruses for children to learn, deciding which teaching pictures should accompany each lesson, and providing a variety of other helps for the teacher. And she works for just one of several companies that offer such materials! The number of resources available nowadays for teaching children the Bible is staggering. Printed materials have been around for many years; add to that all of the resources that today’s technology has made available to teachers. Over the 30-plus years that my wife has held her position, she has had to receive appropriate training from time to time so she can keep up with how ministering to children in a church setting has changed. Imagine what it was like for the first parents, Adam and Eve, to try and teach their two sons, Cain and Abel, about the God who created them. Their resources were limited, to say the least! They could have used the world around them, “the things that are made,” as Paul stated, to draw attention to the greatness and power of the One who created them (Romans 1:20). What did Adam and Eve understand about such basic matters as prayer, worship, and giving? We take these acts for granted, but what kind of instruction did the first family receive (if any)? In today’s lesson, we examine the first acts of worship recorded in the Bible, as carried out by Adam and Eve’s two sons, Cain and Abel.</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Adam and Eve listened to Satan’s lies, which resulted in their sin. Unfortunately, their firstborn son engaged in similar activities. He partnered with the enemy and refused to listen to God, and he murdered his brother. </a:t>
            </a:r>
          </a:p>
        </p:txBody>
      </p:sp>
      <p:cxnSp>
        <p:nvCxnSpPr>
          <p:cNvPr id="11" name="Straight Connector 10">
            <a:extLst>
              <a:ext uri="{FF2B5EF4-FFF2-40B4-BE49-F238E27FC236}">
                <a16:creationId xmlns:a16="http://schemas.microsoft.com/office/drawing/2014/main" id="{B400B508-C231-4712-81CE-6DDF7F0C27C8}"/>
              </a:ext>
            </a:extLst>
          </p:cNvPr>
          <p:cNvCxnSpPr>
            <a:cxnSpLocks/>
          </p:cNvCxnSpPr>
          <p:nvPr/>
        </p:nvCxnSpPr>
        <p:spPr>
          <a:xfrm>
            <a:off x="838200" y="1300845"/>
            <a:ext cx="1097280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Footer Placeholder 9">
            <a:extLst>
              <a:ext uri="{FF2B5EF4-FFF2-40B4-BE49-F238E27FC236}">
                <a16:creationId xmlns:a16="http://schemas.microsoft.com/office/drawing/2014/main" id="{3F4B8ADD-8C99-8B66-2D51-FBF566B608A3}"/>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D8616E9D-7996-9614-F02F-9D637EFC5D6E}"/>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028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294161-88EC-7B38-8CDA-C19470225EE6}"/>
              </a:ext>
            </a:extLst>
          </p:cNvPr>
          <p:cNvPicPr>
            <a:picLocks noChangeAspect="1"/>
          </p:cNvPicPr>
          <p:nvPr/>
        </p:nvPicPr>
        <p:blipFill>
          <a:blip r:embed="rId3">
            <a:extLst>
              <a:ext uri="{28A0092B-C50C-407E-A947-70E740481C1C}">
                <a14:useLocalDpi xmlns:a14="http://schemas.microsoft.com/office/drawing/2010/main" val="0"/>
              </a:ext>
            </a:extLst>
          </a:blip>
          <a:srcRect t="-310" b="1"/>
          <a:stretch/>
        </p:blipFill>
        <p:spPr>
          <a:xfrm>
            <a:off x="225176" y="1330957"/>
            <a:ext cx="14604747" cy="6582036"/>
          </a:xfrm>
          <a:prstGeom prst="rect">
            <a:avLst/>
          </a:prstGeom>
          <a:effectLst>
            <a:softEdge rad="406400"/>
          </a:effectLst>
        </p:spPr>
      </p:pic>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3462306645"/>
              </p:ext>
            </p:extLst>
          </p:nvPr>
        </p:nvGraphicFramePr>
        <p:xfrm>
          <a:off x="885510" y="1052530"/>
          <a:ext cx="10068240" cy="3709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Title 1">
            <a:extLst>
              <a:ext uri="{FF2B5EF4-FFF2-40B4-BE49-F238E27FC236}">
                <a16:creationId xmlns:a16="http://schemas.microsoft.com/office/drawing/2014/main" id="{CA164D59-6240-2AFA-10E0-4B6D22C4223B}"/>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 </a:t>
            </a:r>
          </a:p>
        </p:txBody>
      </p:sp>
      <p:sp>
        <p:nvSpPr>
          <p:cNvPr id="9" name="Slide Number Placeholder 5">
            <a:extLst>
              <a:ext uri="{FF2B5EF4-FFF2-40B4-BE49-F238E27FC236}">
                <a16:creationId xmlns:a16="http://schemas.microsoft.com/office/drawing/2014/main" id="{DA6238A2-F1F0-23EB-1B7D-CF18132BC7DF}"/>
              </a:ext>
            </a:extLst>
          </p:cNvPr>
          <p:cNvSpPr>
            <a:spLocks noGrp="1"/>
          </p:cNvSpPr>
          <p:nvPr>
            <p:ph type="sldNum" sz="quarter" idx="12"/>
          </p:nvPr>
        </p:nvSpPr>
        <p:spPr>
          <a:xfrm>
            <a:off x="8742946" y="6384758"/>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5</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cxnSp>
        <p:nvCxnSpPr>
          <p:cNvPr id="10" name="Straight Connector 9">
            <a:extLst>
              <a:ext uri="{FF2B5EF4-FFF2-40B4-BE49-F238E27FC236}">
                <a16:creationId xmlns:a16="http://schemas.microsoft.com/office/drawing/2014/main" id="{30CAEB2A-3459-318B-9331-44D29D116CF0}"/>
              </a:ext>
            </a:extLst>
          </p:cNvPr>
          <p:cNvCxnSpPr>
            <a:cxnSpLocks/>
          </p:cNvCxnSpPr>
          <p:nvPr/>
        </p:nvCxnSpPr>
        <p:spPr>
          <a:xfrm>
            <a:off x="272802" y="771967"/>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14" name="Footer Placeholder 9">
            <a:extLst>
              <a:ext uri="{FF2B5EF4-FFF2-40B4-BE49-F238E27FC236}">
                <a16:creationId xmlns:a16="http://schemas.microsoft.com/office/drawing/2014/main" id="{E845E0F5-EEE9-9FF2-3453-E061D0323549}"/>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5" name="Straight Connector 14">
            <a:extLst>
              <a:ext uri="{FF2B5EF4-FFF2-40B4-BE49-F238E27FC236}">
                <a16:creationId xmlns:a16="http://schemas.microsoft.com/office/drawing/2014/main" id="{239E999C-9946-4A2F-8632-92B5054987A5}"/>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2886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A322FB8-D6E5-F278-4D02-80D6D54128BD}"/>
              </a:ext>
            </a:extLst>
          </p:cNvPr>
          <p:cNvPicPr>
            <a:picLocks noChangeAspect="1"/>
          </p:cNvPicPr>
          <p:nvPr/>
        </p:nvPicPr>
        <p:blipFill>
          <a:blip r:embed="rId3">
            <a:extLst>
              <a:ext uri="{28A0092B-C50C-407E-A947-70E740481C1C}">
                <a14:useLocalDpi xmlns:a14="http://schemas.microsoft.com/office/drawing/2010/main" val="0"/>
              </a:ext>
            </a:extLst>
          </a:blip>
          <a:srcRect t="-310" b="1"/>
          <a:stretch/>
        </p:blipFill>
        <p:spPr>
          <a:xfrm>
            <a:off x="225177" y="961993"/>
            <a:ext cx="14604747" cy="6582036"/>
          </a:xfrm>
          <a:prstGeom prst="rect">
            <a:avLst/>
          </a:prstGeom>
          <a:effectLst>
            <a:softEdge rad="406400"/>
          </a:effectLst>
        </p:spPr>
      </p:pic>
      <p:cxnSp>
        <p:nvCxnSpPr>
          <p:cNvPr id="6" name="Straight Connector 5">
            <a:extLst>
              <a:ext uri="{FF2B5EF4-FFF2-40B4-BE49-F238E27FC236}">
                <a16:creationId xmlns:a16="http://schemas.microsoft.com/office/drawing/2014/main" id="{AB5D7F01-BD02-E1A2-9BE6-7D1BC39E13D9}"/>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1097986056"/>
              </p:ext>
            </p:extLst>
          </p:nvPr>
        </p:nvGraphicFramePr>
        <p:xfrm>
          <a:off x="838200" y="953600"/>
          <a:ext cx="10163175" cy="31820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5">
            <a:extLst>
              <a:ext uri="{FF2B5EF4-FFF2-40B4-BE49-F238E27FC236}">
                <a16:creationId xmlns:a16="http://schemas.microsoft.com/office/drawing/2014/main" id="{D356378D-8B27-A534-D8CE-322EBE8D57C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6</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cxnSp>
        <p:nvCxnSpPr>
          <p:cNvPr id="20" name="Straight Connector 19">
            <a:extLst>
              <a:ext uri="{FF2B5EF4-FFF2-40B4-BE49-F238E27FC236}">
                <a16:creationId xmlns:a16="http://schemas.microsoft.com/office/drawing/2014/main" id="{A6C5B522-725C-77A9-EB61-35D5B484B747}"/>
              </a:ext>
            </a:extLst>
          </p:cNvPr>
          <p:cNvCxnSpPr>
            <a:cxnSpLocks/>
          </p:cNvCxnSpPr>
          <p:nvPr/>
        </p:nvCxnSpPr>
        <p:spPr>
          <a:xfrm>
            <a:off x="272802" y="611548"/>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21" name="Title 1">
            <a:extLst>
              <a:ext uri="{FF2B5EF4-FFF2-40B4-BE49-F238E27FC236}">
                <a16:creationId xmlns:a16="http://schemas.microsoft.com/office/drawing/2014/main" id="{CD04073B-ABBC-FB2C-3DDE-8AF3A2285A16}"/>
              </a:ext>
            </a:extLst>
          </p:cNvPr>
          <p:cNvSpPr txBox="1">
            <a:spLocks/>
          </p:cNvSpPr>
          <p:nvPr/>
        </p:nvSpPr>
        <p:spPr>
          <a:xfrm>
            <a:off x="838200" y="104593"/>
            <a:ext cx="10515600" cy="498477"/>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sp>
        <p:nvSpPr>
          <p:cNvPr id="3" name="Footer Placeholder 9">
            <a:extLst>
              <a:ext uri="{FF2B5EF4-FFF2-40B4-BE49-F238E27FC236}">
                <a16:creationId xmlns:a16="http://schemas.microsoft.com/office/drawing/2014/main" id="{39CF8C1F-C265-7B97-4782-12BDBE750E52}"/>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spTree>
    <p:extLst>
      <p:ext uri="{BB962C8B-B14F-4D97-AF65-F5344CB8AC3E}">
        <p14:creationId xmlns:p14="http://schemas.microsoft.com/office/powerpoint/2010/main" val="20545302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Sun rays shining through the clouds&#10;&#10;Description automatically generated">
            <a:extLst>
              <a:ext uri="{FF2B5EF4-FFF2-40B4-BE49-F238E27FC236}">
                <a16:creationId xmlns:a16="http://schemas.microsoft.com/office/drawing/2014/main" id="{8B3F25C9-E56A-C4ED-3D0C-382A302FF7C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7561" b="8965"/>
          <a:stretch/>
        </p:blipFill>
        <p:spPr>
          <a:xfrm rot="10800000">
            <a:off x="83972" y="0"/>
            <a:ext cx="12226787" cy="6747833"/>
          </a:xfrm>
          <a:prstGeom prst="rect">
            <a:avLst/>
          </a:prstGeom>
          <a:effectLst>
            <a:outerShdw blurRad="50800" dist="50800" dir="5400000" algn="ctr" rotWithShape="0">
              <a:srgbClr val="000000">
                <a:alpha val="0"/>
              </a:srgbClr>
            </a:outerShdw>
          </a:effectLst>
        </p:spPr>
      </p:pic>
      <p:cxnSp>
        <p:nvCxnSpPr>
          <p:cNvPr id="10" name="Straight Connector 9">
            <a:extLst>
              <a:ext uri="{FF2B5EF4-FFF2-40B4-BE49-F238E27FC236}">
                <a16:creationId xmlns:a16="http://schemas.microsoft.com/office/drawing/2014/main" id="{03AE2B84-76CE-484C-ACBD-E726AA9B4644}"/>
              </a:ext>
            </a:extLst>
          </p:cNvPr>
          <p:cNvCxnSpPr>
            <a:cxnSpLocks/>
          </p:cNvCxnSpPr>
          <p:nvPr/>
        </p:nvCxnSpPr>
        <p:spPr>
          <a:xfrm rot="16200000">
            <a:off x="-1499001"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BEB4811-4181-2629-EC94-BDFE88BA1266}"/>
              </a:ext>
            </a:extLst>
          </p:cNvPr>
          <p:cNvCxnSpPr>
            <a:cxnSpLocks/>
          </p:cNvCxnSpPr>
          <p:nvPr/>
        </p:nvCxnSpPr>
        <p:spPr>
          <a:xfrm rot="16200000">
            <a:off x="-1758791"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FDB2E052-B945-CEE9-87CA-A6D21D5EF84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7</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3" name="Rectangle: Rounded Corners 22">
            <a:extLst>
              <a:ext uri="{FF2B5EF4-FFF2-40B4-BE49-F238E27FC236}">
                <a16:creationId xmlns:a16="http://schemas.microsoft.com/office/drawing/2014/main" id="{843ECDCB-CB3C-E244-EA2B-714991A776E5}"/>
              </a:ext>
            </a:extLst>
          </p:cNvPr>
          <p:cNvSpPr/>
          <p:nvPr/>
        </p:nvSpPr>
        <p:spPr>
          <a:xfrm>
            <a:off x="861078" y="1234248"/>
            <a:ext cx="10191885" cy="657146"/>
          </a:xfrm>
          <a:prstGeom prst="roundRect">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07000"/>
              </a:lnSpc>
              <a:spcAft>
                <a:spcPts val="800"/>
              </a:spcAft>
            </a:pPr>
            <a:r>
              <a:rPr lang="en-US" sz="3200" b="1" kern="100" cap="small" dirty="0">
                <a:solidFill>
                  <a:schemeClr val="bg1"/>
                </a:solidFill>
                <a:effectLst>
                  <a:outerShdw blurRad="38100" dist="38100" dir="2700000" algn="tl">
                    <a:srgbClr val="000000">
                      <a:alpha val="43137"/>
                    </a:srgbClr>
                  </a:outerShdw>
                </a:effectLst>
                <a:latin typeface="Calibri" panose="020F0502020204030204" pitchFamily="34" charset="0"/>
                <a:ea typeface="Aptos" panose="020B0004020202020204" pitchFamily="34" charset="0"/>
                <a:cs typeface="Times New Roman" panose="02020603050405020304" pitchFamily="18" charset="0"/>
              </a:rPr>
              <a:t>Let God decide—</a:t>
            </a:r>
          </a:p>
        </p:txBody>
      </p:sp>
      <p:sp>
        <p:nvSpPr>
          <p:cNvPr id="25" name="Rectangle 24">
            <a:extLst>
              <a:ext uri="{FF2B5EF4-FFF2-40B4-BE49-F238E27FC236}">
                <a16:creationId xmlns:a16="http://schemas.microsoft.com/office/drawing/2014/main" id="{7F32D55D-4443-6A0D-C119-BEFF2E2D3B22}"/>
              </a:ext>
            </a:extLst>
          </p:cNvPr>
          <p:cNvSpPr/>
          <p:nvPr/>
        </p:nvSpPr>
        <p:spPr>
          <a:xfrm>
            <a:off x="1015836" y="1891394"/>
            <a:ext cx="10037127" cy="2453405"/>
          </a:xfrm>
          <a:prstGeom prst="rect">
            <a:avLst/>
          </a:prstGeom>
          <a:solidFill>
            <a:schemeClr val="bg1">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400" b="1" kern="100" dirty="0">
                <a:solidFill>
                  <a:schemeClr val="accent1">
                    <a:lumMod val="50000"/>
                  </a:schemeClr>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Two New Testament writers hold Cain as an example of what not to do (Jude 11; 1 John 3:12–15). Both warn us not to be like Cain, who chose his own way. He decided to listen to Satan rather than God, and hated his own brother instead of choosing love. John admonishes the body of believers align their way of thinking with God’s. Are you choosing God’s acceptable way, or Cain’s way? God’s way is always filled with love. </a:t>
            </a:r>
          </a:p>
        </p:txBody>
      </p:sp>
      <p:cxnSp>
        <p:nvCxnSpPr>
          <p:cNvPr id="30" name="Straight Connector 29">
            <a:extLst>
              <a:ext uri="{FF2B5EF4-FFF2-40B4-BE49-F238E27FC236}">
                <a16:creationId xmlns:a16="http://schemas.microsoft.com/office/drawing/2014/main" id="{038E83D9-CADD-269E-C577-E904BAD729FF}"/>
              </a:ext>
            </a:extLst>
          </p:cNvPr>
          <p:cNvCxnSpPr>
            <a:cxnSpLocks/>
          </p:cNvCxnSpPr>
          <p:nvPr/>
        </p:nvCxnSpPr>
        <p:spPr>
          <a:xfrm>
            <a:off x="300514" y="771967"/>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A57AA1C1-CF29-001E-988B-00B861C45E42}"/>
              </a:ext>
            </a:extLst>
          </p:cNvPr>
          <p:cNvSpPr txBox="1">
            <a:spLocks/>
          </p:cNvSpPr>
          <p:nvPr/>
        </p:nvSpPr>
        <p:spPr>
          <a:xfrm>
            <a:off x="838200" y="104593"/>
            <a:ext cx="10515600" cy="498477"/>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sp>
        <p:nvSpPr>
          <p:cNvPr id="5" name="Footer Placeholder 9">
            <a:extLst>
              <a:ext uri="{FF2B5EF4-FFF2-40B4-BE49-F238E27FC236}">
                <a16:creationId xmlns:a16="http://schemas.microsoft.com/office/drawing/2014/main" id="{5F66ED60-FF93-EBC6-8735-18577129F9F2}"/>
              </a:ext>
            </a:extLst>
          </p:cNvPr>
          <p:cNvSpPr txBox="1">
            <a:spLocks/>
          </p:cNvSpPr>
          <p:nvPr/>
        </p:nvSpPr>
        <p:spPr>
          <a:xfrm rot="16200000">
            <a:off x="-973235"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spTree>
    <p:extLst>
      <p:ext uri="{BB962C8B-B14F-4D97-AF65-F5344CB8AC3E}">
        <p14:creationId xmlns:p14="http://schemas.microsoft.com/office/powerpoint/2010/main" val="16440046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F5368-2435-77F1-A8EC-D0EB02AA3B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A0934C-383E-E865-EF5C-90B23EC47365}"/>
              </a:ext>
            </a:extLst>
          </p:cNvPr>
          <p:cNvSpPr>
            <a:spLocks noGrp="1"/>
          </p:cNvSpPr>
          <p:nvPr>
            <p:ph type="title"/>
          </p:nvPr>
        </p:nvSpPr>
        <p:spPr>
          <a:xfrm>
            <a:off x="838200" y="214294"/>
            <a:ext cx="10515600" cy="1325563"/>
          </a:xfrm>
        </p:spPr>
        <p:txBody>
          <a:bodyPr anchor="t"/>
          <a:lstStyle/>
          <a:p>
            <a:pPr>
              <a:lnSpc>
                <a:spcPct val="107000"/>
              </a:lnSpc>
            </a:pPr>
            <a:r>
              <a:rPr lang="en-US" sz="5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8" name="Slide Number Placeholder 5">
            <a:extLst>
              <a:ext uri="{FF2B5EF4-FFF2-40B4-BE49-F238E27FC236}">
                <a16:creationId xmlns:a16="http://schemas.microsoft.com/office/drawing/2014/main" id="{37666278-F1EB-9EA0-94E9-33FD3477844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8</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5" name="TextBox 4">
            <a:extLst>
              <a:ext uri="{FF2B5EF4-FFF2-40B4-BE49-F238E27FC236}">
                <a16:creationId xmlns:a16="http://schemas.microsoft.com/office/drawing/2014/main" id="{58EBB317-9B7B-8EB9-C43E-707D4032C7E6}"/>
              </a:ext>
            </a:extLst>
          </p:cNvPr>
          <p:cNvSpPr txBox="1"/>
          <p:nvPr/>
        </p:nvSpPr>
        <p:spPr>
          <a:xfrm>
            <a:off x="838200" y="1370446"/>
            <a:ext cx="10611851" cy="5294398"/>
          </a:xfrm>
          <a:prstGeom prst="rect">
            <a:avLst/>
          </a:prstGeom>
          <a:noFill/>
        </p:spPr>
        <p:txBody>
          <a:bodyPr wrap="square">
            <a:spAutoFit/>
          </a:bodyPr>
          <a:lstStyle/>
          <a:p>
            <a:pPr>
              <a:lnSpc>
                <a:spcPct val="107000"/>
              </a:lnSpc>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book of Genesis does not explicitly claim an author. But Exodus 17:14; 24:4; 34:27; Numbers 33:2; and Deuteronomy 31:9; Matthew 19:8; Mark 10:5; John 5:45-47; etc. , suggest that Moses wrote the first five books of the Bible, a section we call the Pentateuch. However, many modern scholars have proposed that the text of the book of Genesis we possess today is a composite work of several different sources written hundreds of years after Moses would have lived. Because Genesis was part of the Law of Moses and Moses was certainly capable of writing, it seems best to take Genesis as having been authored by Moses.</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account of the offerings presented by Cain and Abel follows the eviction of Adam and Eve from the Garden of Eden. That was a consequence of their sin against God. Adam lived 930 years (Genesis 5:5), but determining how long Adam and Eve lived in the garden is impossible. Neither can the events of today’s lesson be reliably dated. </a:t>
            </a:r>
          </a:p>
        </p:txBody>
      </p:sp>
      <p:cxnSp>
        <p:nvCxnSpPr>
          <p:cNvPr id="11" name="Straight Connector 10">
            <a:extLst>
              <a:ext uri="{FF2B5EF4-FFF2-40B4-BE49-F238E27FC236}">
                <a16:creationId xmlns:a16="http://schemas.microsoft.com/office/drawing/2014/main" id="{C61F377F-7C5E-2F61-A5F4-013643432B83}"/>
              </a:ext>
            </a:extLst>
          </p:cNvPr>
          <p:cNvCxnSpPr>
            <a:cxnSpLocks/>
          </p:cNvCxnSpPr>
          <p:nvPr/>
        </p:nvCxnSpPr>
        <p:spPr>
          <a:xfrm>
            <a:off x="838200" y="1300845"/>
            <a:ext cx="1097280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Footer Placeholder 9">
            <a:extLst>
              <a:ext uri="{FF2B5EF4-FFF2-40B4-BE49-F238E27FC236}">
                <a16:creationId xmlns:a16="http://schemas.microsoft.com/office/drawing/2014/main" id="{994136C0-3B13-7D92-194D-48512EFAF006}"/>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1AAE5C56-BF13-B8E8-21FE-AF40A51E7FF0}"/>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8179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A75D3B37-2374-C724-B4F0-9CB8210EB9BC}"/>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8368" t="13306" r="5237"/>
          <a:stretch/>
        </p:blipFill>
        <p:spPr>
          <a:xfrm rot="10800000">
            <a:off x="0" y="-452362"/>
            <a:ext cx="12192000" cy="7074568"/>
          </a:xfrm>
          <a:prstGeom prst="rect">
            <a:avLst/>
          </a:prstGeom>
        </p:spPr>
      </p:pic>
      <p:sp>
        <p:nvSpPr>
          <p:cNvPr id="8" name="Title 1">
            <a:extLst>
              <a:ext uri="{FF2B5EF4-FFF2-40B4-BE49-F238E27FC236}">
                <a16:creationId xmlns:a16="http://schemas.microsoft.com/office/drawing/2014/main" id="{1FFA9FA5-98A4-011A-BD87-F2D1CCFDE8C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5" name="Straight Connector 4">
            <a:extLst>
              <a:ext uri="{FF2B5EF4-FFF2-40B4-BE49-F238E27FC236}">
                <a16:creationId xmlns:a16="http://schemas.microsoft.com/office/drawing/2014/main" id="{50979D2E-0317-6976-9ACF-86A769ED2237}"/>
              </a:ext>
            </a:extLst>
          </p:cNvPr>
          <p:cNvCxnSpPr>
            <a:cxnSpLocks/>
          </p:cNvCxnSpPr>
          <p:nvPr/>
        </p:nvCxnSpPr>
        <p:spPr>
          <a:xfrm>
            <a:off x="716559" y="6797634"/>
            <a:ext cx="10972800" cy="0"/>
          </a:xfrm>
          <a:prstGeom prst="line">
            <a:avLst/>
          </a:prstGeom>
          <a:ln w="920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855848C-BCBB-8FBA-1855-48293D01B469}"/>
              </a:ext>
            </a:extLst>
          </p:cNvPr>
          <p:cNvCxnSpPr>
            <a:cxnSpLocks/>
          </p:cNvCxnSpPr>
          <p:nvPr/>
        </p:nvCxnSpPr>
        <p:spPr>
          <a:xfrm>
            <a:off x="921025" y="700318"/>
            <a:ext cx="10972800" cy="0"/>
          </a:xfrm>
          <a:prstGeom prst="line">
            <a:avLst/>
          </a:prstGeom>
          <a:ln w="1301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115E37A5-488A-473F-9F45-727651F874D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6BEA303-A849-4DB0-ABEB-C4431949E64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1C5EB79-2862-B2AA-2C73-128339E36BD6}"/>
              </a:ext>
            </a:extLst>
          </p:cNvPr>
          <p:cNvSpPr txBox="1"/>
          <p:nvPr/>
        </p:nvSpPr>
        <p:spPr>
          <a:xfrm>
            <a:off x="1447800" y="814334"/>
            <a:ext cx="9067797" cy="5676169"/>
          </a:xfrm>
          <a:prstGeom prst="rect">
            <a:avLst/>
          </a:prstGeom>
          <a:noFill/>
        </p:spPr>
        <p:txBody>
          <a:bodyPr wrap="square">
            <a:spAutoFit/>
          </a:bodyPr>
          <a:lstStyle/>
          <a:p>
            <a:pPr marL="0" lvl="1" indent="0">
              <a:lnSpc>
                <a:spcPct val="107000"/>
              </a:lnSpc>
              <a:spcBef>
                <a:spcPts val="0"/>
              </a:spcBef>
              <a:buNone/>
            </a:pPr>
            <a:r>
              <a:rPr lang="en-US" sz="28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Types of Offerings in the Bible</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 and Abel each offer sacrifices to God based on their chosen professions. Abel gives fat portions from the firstborn of his flock, and Cain offers some of the fruits of the land. People have speculated that Cain’s offering was unacceptable because it was not an animal, or it wasn’t the best he had to offer. The text does not tell us.</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However, we do know that the Israelites offer up both of these to the Lord—animal sacrifices and grain offerings—and they are both part of the covenant expectations. For an explanation of the grain offering, see Leviticus 2:1–16. Leviticus requests many types of offerings, of both animals and produce (burnt, grain, fellowship, sin, and guilt). For instance, Pentecost and the annual Festival of Weeks (accompanying “the </a:t>
            </a:r>
            <a:r>
              <a:rPr lang="en-US" sz="2000" b="1" dirty="0" err="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firstfruits</a:t>
            </a: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of the wheat harvest” [Ex. 34:22]) required grain and animal offerings.</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Other times in Israel’s history, the people sacrifice the right types of offerings, but they are still rejected by God, because the people are ignoring God’s other commands (Amos 5:21–24). So even the right kind of sacrifice is not enough, if not matched by a heart that is willing to listen to God’s instructions. </a:t>
            </a:r>
          </a:p>
        </p:txBody>
      </p:sp>
      <p:sp>
        <p:nvSpPr>
          <p:cNvPr id="2" name="Slide Number Placeholder 5">
            <a:extLst>
              <a:ext uri="{FF2B5EF4-FFF2-40B4-BE49-F238E27FC236}">
                <a16:creationId xmlns:a16="http://schemas.microsoft.com/office/drawing/2014/main" id="{1FF59315-FBE9-2090-C1B6-2618FE689BB5}"/>
              </a:ext>
            </a:extLst>
          </p:cNvPr>
          <p:cNvSpPr txBox="1">
            <a:spLocks/>
          </p:cNvSpPr>
          <p:nvPr/>
        </p:nvSpPr>
        <p:spPr>
          <a:xfrm>
            <a:off x="8982254" y="6489198"/>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9</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4497145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372</TotalTime>
  <Words>10293</Words>
  <Application>Microsoft Office PowerPoint</Application>
  <PresentationFormat>Widescreen</PresentationFormat>
  <Paragraphs>567</Paragraphs>
  <Slides>22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Aptos Display</vt:lpstr>
      <vt:lpstr>Arial</vt:lpstr>
      <vt:lpstr>Arial Black</vt:lpstr>
      <vt:lpstr>Calibri</vt:lpstr>
      <vt:lpstr>Gotham Book</vt:lpstr>
      <vt:lpstr>Gotham Medium</vt:lpstr>
      <vt:lpstr>Wingdings</vt:lpstr>
      <vt:lpstr>Office Theme</vt:lpstr>
      <vt:lpstr>The Offerings of Cain and Abel</vt:lpstr>
      <vt:lpstr>Prayer</vt:lpstr>
      <vt:lpstr>Agenda</vt:lpstr>
      <vt:lpstr>Limited Resources</vt:lpstr>
      <vt:lpstr>Key Points </vt:lpstr>
      <vt:lpstr>PowerPoint Presentation</vt:lpstr>
      <vt:lpstr>PowerPoint Presentation</vt:lpstr>
      <vt:lpstr>Lesson Context</vt:lpstr>
      <vt:lpstr>Key Points</vt:lpstr>
      <vt:lpstr>Key Points</vt:lpstr>
      <vt:lpstr>Key Points</vt:lpstr>
      <vt:lpstr>Key Points</vt:lpstr>
      <vt:lpstr>Cain’s Temptation - Genesis 4:1–7 NIV</vt:lpstr>
      <vt:lpstr>The First Murder - Genesis 4:8–16 NIV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Bowman, Stanford W</dc:creator>
  <cp:lastModifiedBy>Bowman, Stanford W</cp:lastModifiedBy>
  <cp:revision>2</cp:revision>
  <dcterms:created xsi:type="dcterms:W3CDTF">2025-05-21T15:19:16Z</dcterms:created>
  <dcterms:modified xsi:type="dcterms:W3CDTF">2025-05-22T18:36:32Z</dcterms:modified>
</cp:coreProperties>
</file>